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87" r:id="rId2"/>
    <p:sldId id="353" r:id="rId3"/>
    <p:sldId id="305" r:id="rId4"/>
    <p:sldId id="326" r:id="rId5"/>
    <p:sldId id="312" r:id="rId6"/>
    <p:sldId id="325" r:id="rId7"/>
    <p:sldId id="327" r:id="rId8"/>
    <p:sldId id="328" r:id="rId9"/>
    <p:sldId id="330" r:id="rId10"/>
    <p:sldId id="331" r:id="rId11"/>
    <p:sldId id="360" r:id="rId12"/>
    <p:sldId id="333" r:id="rId13"/>
    <p:sldId id="354" r:id="rId14"/>
    <p:sldId id="355" r:id="rId15"/>
    <p:sldId id="363" r:id="rId16"/>
    <p:sldId id="336" r:id="rId17"/>
    <p:sldId id="335" r:id="rId18"/>
    <p:sldId id="334" r:id="rId19"/>
    <p:sldId id="337" r:id="rId20"/>
    <p:sldId id="338" r:id="rId21"/>
    <p:sldId id="362" r:id="rId22"/>
    <p:sldId id="368" r:id="rId23"/>
    <p:sldId id="339" r:id="rId24"/>
    <p:sldId id="340" r:id="rId25"/>
    <p:sldId id="369" r:id="rId26"/>
    <p:sldId id="370" r:id="rId27"/>
    <p:sldId id="332" r:id="rId28"/>
    <p:sldId id="351" r:id="rId29"/>
    <p:sldId id="374" r:id="rId30"/>
    <p:sldId id="371" r:id="rId31"/>
    <p:sldId id="344" r:id="rId32"/>
    <p:sldId id="364" r:id="rId33"/>
    <p:sldId id="347" r:id="rId34"/>
    <p:sldId id="341" r:id="rId35"/>
    <p:sldId id="342" r:id="rId36"/>
    <p:sldId id="343" r:id="rId37"/>
    <p:sldId id="372" r:id="rId38"/>
    <p:sldId id="314" r:id="rId39"/>
    <p:sldId id="313" r:id="rId40"/>
    <p:sldId id="315" r:id="rId41"/>
    <p:sldId id="317" r:id="rId42"/>
    <p:sldId id="345" r:id="rId43"/>
    <p:sldId id="357" r:id="rId44"/>
    <p:sldId id="358" r:id="rId45"/>
    <p:sldId id="348" r:id="rId46"/>
    <p:sldId id="373" r:id="rId47"/>
    <p:sldId id="346" r:id="rId48"/>
    <p:sldId id="365" r:id="rId49"/>
    <p:sldId id="366" r:id="rId50"/>
    <p:sldId id="367" r:id="rId51"/>
    <p:sldId id="280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597A0"/>
    <a:srgbClr val="800000"/>
    <a:srgbClr val="800080"/>
    <a:srgbClr val="000080"/>
    <a:srgbClr val="969696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2" autoAdjust="0"/>
    <p:restoredTop sz="94711" autoAdjust="0"/>
  </p:normalViewPr>
  <p:slideViewPr>
    <p:cSldViewPr snapToGrid="0">
      <p:cViewPr varScale="1">
        <p:scale>
          <a:sx n="124" d="100"/>
          <a:sy n="124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43B371-053E-48F1-B26B-AABE8EFE1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F0328-E54A-404E-BA5D-C5C01F2EC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1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01C41-C863-432D-AC12-9D5D13894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80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C372-F256-4482-8279-3C58AC770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69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792F-BC38-4FD6-812F-F6362BD54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07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20F4-D33F-4F4B-BE9F-D4413F778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53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011D-CCFB-4103-9455-300E3A5A5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47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B78E-A107-4F44-A0FA-88671F6F4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49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A656-27AF-4197-9C96-D9D8C1950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30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FAD1-0101-410D-ABA2-8C7185BD3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57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910D-8B7E-4472-9291-D01C2970D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51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BE8C-F67A-4D9E-90ED-C2682B1C6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3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5E34D14-DC8C-4943-A7F9-C21162B9E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itle Linz 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417763"/>
            <a:ext cx="6119813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6"/>
          <p:cNvSpPr txBox="1">
            <a:spLocks noChangeArrowheads="1"/>
          </p:cNvSpPr>
          <p:nvPr/>
        </p:nvSpPr>
        <p:spPr bwMode="auto">
          <a:xfrm>
            <a:off x="0" y="890588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Guest Lecture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/>
              <a:t>Bodo Linz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/>
              <a:t>09/13/18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365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Approach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12725" y="1154113"/>
            <a:ext cx="567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data format:  Sequence alignment in rows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Name	SEQUENCE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Name	SEQUENCE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$1	$2	$1 = field 1; $2 = field 2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39763" y="3203575"/>
            <a:ext cx="794385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 awk</a:t>
            </a:r>
            <a:r>
              <a:rPr lang="en-US" altLang="en-US" sz="1900" b="1"/>
              <a:t>: change strain names to lower case and replace '-' by '_'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- python</a:t>
            </a:r>
            <a:r>
              <a:rPr lang="en-US" altLang="en-US" sz="1900" b="1"/>
              <a:t>: replace nucleotides by nucleotides plus tab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 awk</a:t>
            </a:r>
            <a:r>
              <a:rPr lang="en-US" altLang="en-US" sz="1900" b="1"/>
              <a:t>: remove extra tab at the end of each line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 python</a:t>
            </a:r>
            <a:r>
              <a:rPr lang="en-US" altLang="en-US" sz="1900" b="1"/>
              <a:t>: transpose rows to columns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 awk</a:t>
            </a:r>
            <a:r>
              <a:rPr lang="en-US" altLang="en-US" sz="1900" b="1"/>
              <a:t>: select only core loci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900" b="1">
                <a:latin typeface="Courier New" panose="02070309020205020404" pitchFamily="49" charset="0"/>
              </a:rPr>
              <a:t> grep | wc</a:t>
            </a:r>
            <a:r>
              <a:rPr lang="en-US" altLang="en-US" sz="1900" b="1"/>
              <a:t>: determine the number of loci in the resulting file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 python</a:t>
            </a:r>
            <a:r>
              <a:rPr lang="en-US" altLang="en-US" sz="1900" b="1"/>
              <a:t>: </a:t>
            </a:r>
            <a:r>
              <a:rPr lang="en-US" altLang="en-US" sz="1800" b="1"/>
              <a:t>replace nucleotides by numbers</a:t>
            </a:r>
            <a:endParaRPr lang="en-US" altLang="en-US" sz="19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900" b="1">
                <a:latin typeface="Courier New" panose="02070309020205020404" pitchFamily="49" charset="0"/>
              </a:rPr>
              <a:t> R:</a:t>
            </a:r>
            <a:r>
              <a:rPr lang="en-US" altLang="en-US" sz="1900" b="1"/>
              <a:t> calculate matrix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 python</a:t>
            </a:r>
            <a:r>
              <a:rPr lang="en-US" altLang="en-US" sz="1800" b="1"/>
              <a:t>: transpose columns to rows</a:t>
            </a:r>
            <a:endParaRPr lang="en-US" altLang="en-US" sz="1900" b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 awk</a:t>
            </a:r>
            <a:r>
              <a:rPr lang="en-US" altLang="en-US" sz="1900" b="1"/>
              <a:t>: add extra tab at the end of each line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 python</a:t>
            </a:r>
            <a:r>
              <a:rPr lang="en-US" altLang="en-US" sz="1900" b="1"/>
              <a:t>: </a:t>
            </a:r>
            <a:r>
              <a:rPr lang="en-US" altLang="en-US" sz="1800" b="1"/>
              <a:t>replace nucleotides plus tab by nucleotides</a:t>
            </a:r>
            <a:endParaRPr lang="en-US" altLang="en-US" sz="1900" b="1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90500" y="2387600"/>
            <a:ext cx="8686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SAMPLE01C	CGTTGCTGGCCGGATTTGCGCAGCAGGCGCGCGATCTCGTGGTCGTGCGCATTGACGCCCGCCCGCGCATCGACCAGGAACACCAC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SAMPLE-04	CGCTGCTGGCCAGATTTACGGAGC----------TTTCGTGGTCGTGCGCGTTGACGCCGGCGCGCGCGTCGACCAGGAACACCAC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SAMPLE05G	CGCTGCTGGCCGGATTTGCGCAGCAGGCGGGCGATTTCGTGGTCGTGCGCGTTGATGCCGGCACGGGCATCGACCAGGAACACGAC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SAMPLE-7A	CGCTGCTGACCGGACTTACGCAG---------------------------------------------------------------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365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Approach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2725" y="1154113"/>
            <a:ext cx="567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data format:  Sequence alignment in rows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Name	SEQUENCE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Name	SEQUENCE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$1	$2	$1 = field 1; $2 = field 2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55600" y="3465513"/>
            <a:ext cx="794385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+mn-lt"/>
              </a:rPr>
              <a:t> need to manipulate nucleotide sequence in all rows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+mn-lt"/>
              </a:rPr>
              <a:t> problem: same letters in sequence names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+mn-lt"/>
              </a:rPr>
              <a:t> solution: sequence name lower case, sequence upper case,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latin typeface="+mn-lt"/>
              </a:rPr>
              <a:t>                  dashes in names as underline 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+mn-lt"/>
              </a:rPr>
              <a:t> </a:t>
            </a:r>
            <a:r>
              <a:rPr lang="en-US" altLang="en-US" sz="2000" b="1" dirty="0" err="1" smtClean="0">
                <a:latin typeface="+mn-lt"/>
              </a:rPr>
              <a:t>awk</a:t>
            </a:r>
            <a:r>
              <a:rPr lang="en-US" altLang="en-US" sz="1900" b="1" dirty="0" smtClean="0">
                <a:latin typeface="+mn-lt"/>
              </a:rPr>
              <a:t>: change strain names to lower case and replace '-' by '_'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190500" y="2387600"/>
            <a:ext cx="8686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SAMPLE01C	CGTTGCTGGCCGGATTTGCGCAGCAGGCGCGCGATCTCGTGGTCGTGCGCATTGACGCCCGCCCGCGCATCGACCAGGAACACCAC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SAMPLE-04	CGCTGCTGGCCAGATTTACGGAGC----------TTTCGTGGTCGTGCGCGTTGACGCCGGCGCGCGCGTCGACCAGGAACACCAC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SAMPLE05G	CGCTGCTGGCCGGATTTGCGCAGCAGGCGGGCGATTTCGTGGTCGTGCGCGTTGATGCCGGCACGGGCATCGACCAGGAACACGAC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SAMPLE-7A	CGCTGCTGACCGGACTTACGCAG---------------------------------------------------------------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93700" y="5233988"/>
            <a:ext cx="58499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MAKE THE SCRIPT USER FRIENDLY!!!</a:t>
            </a: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393700" y="6048375"/>
            <a:ext cx="5868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- let the computer display what it’s currently doing</a:t>
            </a:r>
          </a:p>
        </p:txBody>
      </p:sp>
      <p:sp>
        <p:nvSpPr>
          <p:cNvPr id="13320" name="Rectangle 3"/>
          <p:cNvSpPr>
            <a:spLocks noChangeArrowheads="1"/>
          </p:cNvSpPr>
          <p:nvPr/>
        </p:nvSpPr>
        <p:spPr bwMode="auto">
          <a:xfrm>
            <a:off x="393700" y="5703888"/>
            <a:ext cx="4545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- write instructions to yourself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733425" y="366713"/>
            <a:ext cx="689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awk: change strain names to lower case and replace '-' by '_‘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09563" y="968375"/>
            <a:ext cx="8642350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#!/bin/bash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# PhyGenome_Align_remove_missing_data.sh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# remove variably present loci, keep only core loci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# enter file names as needed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99"/>
                </a:solidFill>
                <a:latin typeface="Courier New" panose="02070309020205020404" pitchFamily="49" charset="0"/>
              </a:rPr>
              <a:t>FILESNP</a:t>
            </a:r>
            <a:r>
              <a:rPr lang="en-US" altLang="en-US" sz="1800">
                <a:latin typeface="Courier New" panose="02070309020205020404" pitchFamily="49" charset="0"/>
              </a:rPr>
              <a:t>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128genomes.phy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99"/>
                </a:solidFill>
                <a:latin typeface="Courier New" panose="02070309020205020404" pitchFamily="49" charset="0"/>
              </a:rPr>
              <a:t>NAMESNP</a:t>
            </a:r>
            <a:r>
              <a:rPr lang="en-US" altLang="en-US" sz="1800">
                <a:latin typeface="Courier New" panose="02070309020205020404" pitchFamily="49" charset="0"/>
              </a:rPr>
              <a:t>=</a:t>
            </a:r>
            <a:r>
              <a:rPr lang="en-US" altLang="en-US" sz="1800">
                <a:solidFill>
                  <a:srgbClr val="990099"/>
                </a:solidFill>
                <a:latin typeface="Courier New" panose="02070309020205020404" pitchFamily="49" charset="0"/>
              </a:rPr>
              <a:t>${FILESNP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%%"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.phy</a:t>
            </a:r>
            <a:r>
              <a:rPr lang="en-US" altLang="en-US" sz="1800">
                <a:solidFill>
                  <a:srgbClr val="ACA8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latin typeface="Courier New" panose="02070309020205020404" pitchFamily="49" charset="0"/>
              </a:rPr>
              <a:t>load input file $NAMESNP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	</a:t>
            </a: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awk: change strain names to lower case and '-' to '_'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-----------------------------------------------------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make sequence name lower case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$FILESNP</a:t>
            </a:r>
            <a:r>
              <a:rPr lang="en-US" altLang="en-US" sz="1800">
                <a:latin typeface="Courier New" panose="02070309020205020404" pitchFamily="49" charset="0"/>
              </a:rPr>
              <a:t> | awk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OFS=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{$1=tolower($1); print $0}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 fake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Let’s go through this command →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5681663" y="3289300"/>
            <a:ext cx="3154362" cy="569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echo “ ” </a:t>
            </a:r>
            <a:r>
              <a:rPr lang="en-US" altLang="en-US" sz="1300">
                <a:solidFill>
                  <a:srgbClr val="FF0000"/>
                </a:solidFill>
              </a:rPr>
              <a:t>- let the computer display to the user what it is currently doing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5675313" y="2046288"/>
            <a:ext cx="2822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</a:rPr>
              <a:t>write instructions to yourself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770438" y="2212975"/>
            <a:ext cx="8985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70438" y="3571875"/>
            <a:ext cx="8985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768850" y="2511425"/>
            <a:ext cx="9001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5688013" y="2336800"/>
            <a:ext cx="31718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FF0000"/>
                </a:solidFill>
              </a:rPr>
              <a:t>you can either define the input file once or enter it again and again throughout the script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733425" y="366713"/>
            <a:ext cx="689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awk: change strain names to lower case and replace '-' by '_‘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33375" y="968375"/>
            <a:ext cx="864235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make sequence name lower case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$FILESNP</a:t>
            </a:r>
            <a:r>
              <a:rPr lang="en-US" altLang="en-US" sz="1800">
                <a:latin typeface="Courier New" panose="02070309020205020404" pitchFamily="49" charset="0"/>
              </a:rPr>
              <a:t> | awk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OFS=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{$1=tolower($1); print $0}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 fake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cat – concatenate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open 1 file, open and combine (=concatenate) several files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| pipe - string several commands together into a </a:t>
            </a:r>
            <a:r>
              <a:rPr lang="en-US" altLang="en-US" sz="1800" u="sng">
                <a:latin typeface="Courier New" panose="02070309020205020404" pitchFamily="49" charset="0"/>
              </a:rPr>
              <a:t>pipe</a:t>
            </a:r>
            <a:r>
              <a:rPr lang="en-US" altLang="en-US" sz="1800">
                <a:latin typeface="Courier New" panose="02070309020205020404" pitchFamily="49" charset="0"/>
              </a:rPr>
              <a:t>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       - input from memory, output into memory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 – </a:t>
            </a:r>
            <a:r>
              <a:rPr lang="en-US" altLang="en-US" sz="1800" u="sng">
                <a:latin typeface="Courier New" panose="02070309020205020404" pitchFamily="49" charset="0"/>
              </a:rPr>
              <a:t>F</a:t>
            </a:r>
            <a:r>
              <a:rPr lang="en-US" altLang="en-US" sz="1800">
                <a:latin typeface="Courier New" panose="02070309020205020404" pitchFamily="49" charset="0"/>
              </a:rPr>
              <a:t>ield </a:t>
            </a:r>
            <a:r>
              <a:rPr lang="en-US" altLang="en-US" sz="1800" u="sng">
                <a:latin typeface="Courier New" panose="02070309020205020404" pitchFamily="49" charset="0"/>
              </a:rPr>
              <a:t>S</a:t>
            </a:r>
            <a:r>
              <a:rPr lang="en-US" altLang="en-US" sz="1800">
                <a:latin typeface="Courier New" panose="02070309020205020404" pitchFamily="49" charset="0"/>
              </a:rPr>
              <a:t>eparator is tab: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 $1	$2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OFS=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– </a:t>
            </a:r>
            <a:r>
              <a:rPr lang="en-US" altLang="en-US" sz="1800" u="sng">
                <a:latin typeface="Courier New" panose="02070309020205020404" pitchFamily="49" charset="0"/>
              </a:rPr>
              <a:t>O</a:t>
            </a:r>
            <a:r>
              <a:rPr lang="en-US" altLang="en-US" sz="1800">
                <a:latin typeface="Courier New" panose="02070309020205020404" pitchFamily="49" charset="0"/>
              </a:rPr>
              <a:t>utput </a:t>
            </a:r>
            <a:r>
              <a:rPr lang="en-US" altLang="en-US" sz="1800" u="sng">
                <a:latin typeface="Courier New" panose="02070309020205020404" pitchFamily="49" charset="0"/>
              </a:rPr>
              <a:t>F</a:t>
            </a:r>
            <a:r>
              <a:rPr lang="en-US" altLang="en-US" sz="1800">
                <a:latin typeface="Courier New" panose="02070309020205020404" pitchFamily="49" charset="0"/>
              </a:rPr>
              <a:t>ield </a:t>
            </a:r>
            <a:r>
              <a:rPr lang="en-US" altLang="en-US" sz="1800" u="sng">
                <a:latin typeface="Courier New" panose="02070309020205020404" pitchFamily="49" charset="0"/>
              </a:rPr>
              <a:t>S</a:t>
            </a:r>
            <a:r>
              <a:rPr lang="en-US" altLang="en-US" sz="1800">
                <a:latin typeface="Courier New" panose="02070309020205020404" pitchFamily="49" charset="0"/>
              </a:rPr>
              <a:t>eparator is tab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 </a:t>
            </a:r>
            <a:r>
              <a:rPr lang="en-US" altLang="en-US" sz="1800">
                <a:latin typeface="Courier New" panose="02070309020205020404" pitchFamily="49" charset="0"/>
              </a:rPr>
              <a:t>– what to do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$1=tolower($1)</a:t>
            </a:r>
            <a:r>
              <a:rPr lang="en-US" altLang="en-US" sz="1800">
                <a:latin typeface="Courier New" panose="02070309020205020404" pitchFamily="49" charset="0"/>
              </a:rPr>
              <a:t> – new field $1 is lower case of current $1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print $0 </a:t>
            </a:r>
            <a:r>
              <a:rPr lang="en-US" altLang="en-US" sz="1800">
                <a:latin typeface="Courier New" panose="02070309020205020404" pitchFamily="49" charset="0"/>
              </a:rPr>
              <a:t>– print all fields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 save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733425" y="366713"/>
            <a:ext cx="689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awk: change strain names to lower case and replace '-' by '_‘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33375" y="968375"/>
            <a:ext cx="86423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make sequence name lower case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$FILESNP</a:t>
            </a:r>
            <a:r>
              <a:rPr lang="en-US" altLang="en-US" sz="1800">
                <a:latin typeface="Courier New" panose="02070309020205020404" pitchFamily="49" charset="0"/>
              </a:rPr>
              <a:t> | awk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OFS=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{$1=tolower($1); print $0}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 fake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# replace (</a:t>
            </a:r>
            <a:r>
              <a:rPr lang="en-US" altLang="en-US" sz="1800" u="sng">
                <a:solidFill>
                  <a:srgbClr val="000099"/>
                </a:solidFill>
                <a:latin typeface="Courier New" panose="02070309020205020404" pitchFamily="49" charset="0"/>
              </a:rPr>
              <a:t>sub</a:t>
            </a: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stitute) "-" to "_" in strain names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$FILESNP</a:t>
            </a:r>
            <a:r>
              <a:rPr lang="en-US" altLang="en-US" sz="1800">
                <a:latin typeface="Courier New" panose="02070309020205020404" pitchFamily="49" charset="0"/>
              </a:rPr>
              <a:t> | awk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FS="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latin typeface="Courier New" panose="02070309020205020404" pitchFamily="49" charset="0"/>
              </a:rPr>
              <a:t>"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OFS="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latin typeface="Courier New" panose="02070309020205020404" pitchFamily="49" charset="0"/>
              </a:rPr>
              <a:t>"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{gsub(/-/,"_",$1); print $0}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 &gt;</a:t>
            </a:r>
            <a:r>
              <a:rPr lang="en-US" altLang="en-US" sz="1800">
                <a:latin typeface="Courier New" panose="02070309020205020404" pitchFamily="49" charset="0"/>
              </a:rPr>
              <a:t> fake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07988" y="3675063"/>
            <a:ext cx="8408987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Why "</a:t>
            </a:r>
            <a:r>
              <a:rPr lang="en-US" altLang="en-US" sz="1800" u="sng">
                <a:solidFill>
                  <a:srgbClr val="00009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g</a:t>
            </a: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sub" and not "sub"?  </a:t>
            </a:r>
            <a:r>
              <a:rPr lang="en-US" altLang="en-US" sz="1800" b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imagine strain name: M1989-03-14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awk '{sub(/-/"_",$1);print $0}'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replaces only 1st instance: M1989_03-14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awk '{gsub(/-/,"_",$1);print $0}'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 replaces ALL instances in a line: M1989_03_14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733425" y="366713"/>
            <a:ext cx="6899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awk: change strain names to lower case and replace '-' by '_‘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33375" y="968375"/>
            <a:ext cx="86423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make sequence name lower case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$FILESNP</a:t>
            </a:r>
            <a:r>
              <a:rPr lang="en-US" altLang="en-US" sz="1800">
                <a:latin typeface="Courier New" panose="02070309020205020404" pitchFamily="49" charset="0"/>
              </a:rPr>
              <a:t> | awk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OFS=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{$1=tolower($1); print $0}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 fake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# replace (</a:t>
            </a:r>
            <a:r>
              <a:rPr lang="en-US" altLang="en-US" sz="1800" u="sng">
                <a:solidFill>
                  <a:srgbClr val="000099"/>
                </a:solidFill>
                <a:latin typeface="Courier New" panose="02070309020205020404" pitchFamily="49" charset="0"/>
              </a:rPr>
              <a:t>sub</a:t>
            </a: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stitute) "-" to "_" in strain names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$FILESNP</a:t>
            </a:r>
            <a:r>
              <a:rPr lang="en-US" altLang="en-US" sz="1800">
                <a:latin typeface="Courier New" panose="02070309020205020404" pitchFamily="49" charset="0"/>
              </a:rPr>
              <a:t> | awk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FS="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latin typeface="Courier New" panose="02070309020205020404" pitchFamily="49" charset="0"/>
              </a:rPr>
              <a:t>"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OFS="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latin typeface="Courier New" panose="02070309020205020404" pitchFamily="49" charset="0"/>
              </a:rPr>
              <a:t>"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{gsub(/-/,"_",$1); print $0}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 &gt;</a:t>
            </a:r>
            <a:r>
              <a:rPr lang="en-US" altLang="en-US" sz="1800">
                <a:latin typeface="Courier New" panose="02070309020205020404" pitchFamily="49" charset="0"/>
              </a:rPr>
              <a:t> fake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Let’s pipe it: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urier New" panose="02070309020205020404" pitchFamily="49" charset="0"/>
              </a:rPr>
              <a:t># replace "-" to "_" in strain names and lower case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$FILESNP</a:t>
            </a:r>
            <a:r>
              <a:rPr lang="en-US" altLang="en-US" sz="1800">
                <a:latin typeface="Courier New" panose="02070309020205020404" pitchFamily="49" charset="0"/>
              </a:rPr>
              <a:t> | awk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OFS=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{$1=tolower($1); print $0}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latin typeface="Courier New" panose="02070309020205020404" pitchFamily="49" charset="0"/>
              </a:rPr>
              <a:t> | awk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FS="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latin typeface="Courier New" panose="02070309020205020404" pitchFamily="49" charset="0"/>
              </a:rPr>
              <a:t>"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OFS="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en-US" altLang="en-US" sz="1800">
                <a:latin typeface="Courier New" panose="02070309020205020404" pitchFamily="49" charset="0"/>
              </a:rPr>
              <a:t>"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{gsub(/-/,"_",$1); print $0}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 &gt;</a:t>
            </a:r>
            <a:r>
              <a:rPr lang="en-US" altLang="en-US" sz="1800">
                <a:latin typeface="Courier New" panose="02070309020205020404" pitchFamily="49" charset="0"/>
              </a:rPr>
              <a:t> fake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74650" y="5311775"/>
            <a:ext cx="8686800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SAMPLE01C	CGTTGCTGGCCGGATTTGCGCAGCAGGCGCGCGATCTCGTGGTCGTGCGCATTGACGCCCGCCCGCGCATCGACCAGGAACACCAC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SAMPLE-04	CGCTGCTGGCCAGATTTACGGAGC----------TTTCGTGGTCGTGCGCGTTGACGCCGGCGCGCGCGTCGACCAGGAACACCAC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1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100" b="1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sample01c	CGTTGCTGGCCGGATTTGCGCAGCAGGCGCGCGATCTCGTGGTCGTGCGCATTGACGCCCGCCCGCGCATCGACCAGGAACACCAC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sample_04	CGCTGCTGGCCAGATTTACGGAGC----------TTTCGTGGTCGTGCGCGTTGACGCCGGCGCGCGCGTCGACCAGGAACACCAC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3425" y="366713"/>
            <a:ext cx="419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python: transpose rows to columns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9563" y="968375"/>
            <a:ext cx="86423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insert tab after each nucleotide to get independent loci, input_file "fake", output_file "fake2"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python: replace nucleotides by numbers plus tab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-----------------------------------------------------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python2.6 ../../bin/replace_nucs_to_nucsplustab_in_file.py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66700" y="4589463"/>
            <a:ext cx="868680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sample01c	C	G	T	T	G	C	T	G	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sample_04	C	G	C	T	G	C	T	G	G	</a:t>
            </a: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271463" y="3981450"/>
            <a:ext cx="21272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sample01c	CGTTGCTGG...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Courier New" panose="02070309020205020404" pitchFamily="49" charset="0"/>
              </a:rPr>
              <a:t>sample_04	CGCTGCTGG...</a:t>
            </a:r>
            <a:endParaRPr lang="en-US" altLang="en-US" sz="1100"/>
          </a:p>
        </p:txBody>
      </p:sp>
      <p:sp>
        <p:nvSpPr>
          <p:cNvPr id="2" name="Rectangle 1"/>
          <p:cNvSpPr/>
          <p:nvPr/>
        </p:nvSpPr>
        <p:spPr>
          <a:xfrm>
            <a:off x="325438" y="3074988"/>
            <a:ext cx="39147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dirty="0">
                <a:latin typeface="+mn-lt"/>
              </a:rPr>
              <a:t># call python v2.6	# where is the script </a:t>
            </a:r>
            <a:endParaRPr lang="en-US" sz="1600" dirty="0"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944563" y="2713038"/>
            <a:ext cx="0" cy="3524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95613" y="2703513"/>
            <a:ext cx="0" cy="354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368300" y="225425"/>
            <a:ext cx="8483600" cy="618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Python script:</a:t>
            </a:r>
            <a:r>
              <a:rPr lang="en-US" altLang="en-US" sz="1800" b="1">
                <a:latin typeface="Courier New" panose="02070309020205020404" pitchFamily="49" charset="0"/>
              </a:rPr>
              <a:t> replace_nucs_to_nucsplustab_in_file.py</a:t>
            </a:r>
            <a:endParaRPr lang="en-US" altLang="en-US" sz="18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#!/usr/bin/env python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input = open('fake', "r")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output = open('fake2', "w")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stext1 = 'A'	rtext1 = 'A\t'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stext2 = 'C'	rtext2 = 'C\t'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stext3 = 'G'	rtext3 = 'G\t'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stext4 = 'T'	rtext4 = 'T\t'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stext5 = '-'	rtext5 = 'Z\t'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stext6 = 'N'	rtext6 = 'Z\t'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output.write(input.read().replace(stext1, rtext1).replace(stext2, rtext2).replace(stext3, rtext3).replace(stext4, rtext4).replace(stext5, rtext5).replace(stext6, rtext6))</a:t>
            </a:r>
          </a:p>
        </p:txBody>
      </p:sp>
      <p:sp>
        <p:nvSpPr>
          <p:cNvPr id="2" name="Rectangle 1"/>
          <p:cNvSpPr/>
          <p:nvPr/>
        </p:nvSpPr>
        <p:spPr>
          <a:xfrm>
            <a:off x="4770438" y="3929063"/>
            <a:ext cx="4121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400" dirty="0">
                <a:solidFill>
                  <a:srgbClr val="000099"/>
                </a:solidFill>
                <a:latin typeface="+mn-lt"/>
              </a:rPr>
              <a:t># why Z? Any letter not A C G T or N will do</a:t>
            </a:r>
          </a:p>
          <a:p>
            <a:pPr>
              <a:defRPr/>
            </a:pPr>
            <a:r>
              <a:rPr lang="en-US" altLang="en-US" sz="1400" dirty="0">
                <a:solidFill>
                  <a:srgbClr val="000099"/>
                </a:solidFill>
                <a:latin typeface="+mn-lt"/>
              </a:rPr>
              <a:t>(or not IUPAC depending on what you </a:t>
            </a:r>
            <a:r>
              <a:rPr lang="en-US" altLang="en-US" sz="1400" dirty="0" err="1">
                <a:solidFill>
                  <a:srgbClr val="000099"/>
                </a:solidFill>
                <a:latin typeface="+mn-lt"/>
              </a:rPr>
              <a:t>wanna</a:t>
            </a:r>
            <a:r>
              <a:rPr lang="en-US" altLang="en-US" sz="1400" dirty="0">
                <a:solidFill>
                  <a:srgbClr val="000099"/>
                </a:solidFill>
                <a:latin typeface="+mn-lt"/>
              </a:rPr>
              <a:t> do) 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33425" y="366713"/>
            <a:ext cx="501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awk: remove extra tab ta the end of the line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9563" y="968375"/>
            <a:ext cx="86423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remove extra tab at the end of each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awk: remove extra tab at the end of each line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de-DE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----------------------------------------------------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de-DE" altLang="en-US" sz="180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cat fake2 | awk </a:t>
            </a:r>
            <a:r>
              <a:rPr lang="de-DE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FS=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\t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OFS=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de-DE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'</a:t>
            </a:r>
            <a:r>
              <a:rPr lang="de-DE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{sub(/[ \t]+$/, ""); print $0}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 &gt;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fake3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254000" y="3473450"/>
            <a:ext cx="8636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transform rows to columns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""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python: transpose rows to columns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----------------------------------------------------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cat fake3 | python2.6 ../../bin/rows2columns_transposition.py &gt; fake4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682625" y="3043238"/>
            <a:ext cx="419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- python: transpose rows to columns</a:t>
            </a: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246063" y="5894388"/>
            <a:ext cx="707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# This time we pipe python. Input from memory, output to memory.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635000" y="466725"/>
            <a:ext cx="8039100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Python script:</a:t>
            </a:r>
            <a:r>
              <a:rPr lang="en-US" altLang="en-US" sz="1800" b="1">
                <a:latin typeface="Courier New" panose="02070309020205020404" pitchFamily="49" charset="0"/>
              </a:rPr>
              <a:t> rows2columns_transposition.py</a:t>
            </a:r>
            <a:endParaRPr lang="en-US" altLang="en-US" sz="18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#!/usr/bin/env python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"""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rows_to_colums_transposition.py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input(sys.stdin) : A file with strains and tab separated loci in rows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output (sys.stdout): A file with strains and loci in columns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"""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import sys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for c in zip(*(l.strip().split() for l in sys.stdin.readlines() if l.strip())):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print('\t'.join(c))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47638"/>
            <a:ext cx="2506662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425825"/>
            <a:ext cx="84629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774700" y="261938"/>
            <a:ext cx="4703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The Bordetellae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813" y="1265238"/>
            <a:ext cx="4638675" cy="2309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Beta-</a:t>
            </a:r>
            <a:r>
              <a:rPr lang="en-US" sz="2400" dirty="0" err="1"/>
              <a:t>Proteobacteria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Include the classical bordetellae:</a:t>
            </a:r>
          </a:p>
          <a:p>
            <a:pPr marL="171450" indent="-171450">
              <a:buFontTx/>
              <a:buChar char="-"/>
              <a:defRPr/>
            </a:pPr>
            <a:r>
              <a:rPr lang="en-US" sz="2400" i="1" dirty="0">
                <a:solidFill>
                  <a:srgbClr val="7030A0"/>
                </a:solidFill>
              </a:rPr>
              <a:t>B. bronchiseptica</a:t>
            </a:r>
          </a:p>
          <a:p>
            <a:pPr marL="171450" indent="-171450">
              <a:buFontTx/>
              <a:buChar char="-"/>
              <a:defRPr/>
            </a:pP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parapertussis</a:t>
            </a:r>
          </a:p>
          <a:p>
            <a:pPr marL="171450" indent="-171450">
              <a:buFontTx/>
              <a:buChar char="-"/>
              <a:defRPr/>
            </a:pP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B. pertussis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53988" y="3319463"/>
            <a:ext cx="2159000" cy="189865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800000">
            <a:off x="579438" y="2784475"/>
            <a:ext cx="2182812" cy="4186238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413" y="3319463"/>
            <a:ext cx="8045450" cy="350202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33425" y="379413"/>
            <a:ext cx="450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awk: select core loci (no missing data)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17500" y="2647950"/>
            <a:ext cx="86741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# select only rows that do not contain "Z" (=core loci only)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echo ""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 dirty="0">
                <a:latin typeface="Courier New" panose="02070309020205020404" pitchFamily="49" charset="0"/>
              </a:rPr>
              <a:t>selecting core loci</a:t>
            </a: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cat fake4 | </a:t>
            </a:r>
            <a:r>
              <a:rPr lang="en-US" altLang="en-US" sz="1800" dirty="0" err="1">
                <a:solidFill>
                  <a:srgbClr val="808000"/>
                </a:solidFill>
                <a:latin typeface="Courier New" panose="02070309020205020404" pitchFamily="49" charset="0"/>
              </a:rPr>
              <a:t>grep</a:t>
            </a: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en-US" altLang="en-US" sz="1800" dirty="0">
                <a:solidFill>
                  <a:srgbClr val="993300"/>
                </a:solidFill>
                <a:latin typeface="Courier New" panose="02070309020205020404" pitchFamily="49" charset="0"/>
              </a:rPr>
              <a:t>Z</a:t>
            </a: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"  &gt;</a:t>
            </a:r>
            <a:r>
              <a:rPr lang="en-US" altLang="en-US" sz="1800" dirty="0">
                <a:latin typeface="Courier New" panose="02070309020205020404" pitchFamily="49" charset="0"/>
              </a:rPr>
              <a:t> fake5	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 dirty="0" smtClean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latin typeface="Courier New" panose="02070309020205020404" pitchFamily="49" charset="0"/>
              </a:rPr>
              <a:t># </a:t>
            </a:r>
            <a:r>
              <a:rPr lang="en-US" altLang="en-US" sz="1800" dirty="0" err="1">
                <a:latin typeface="Courier New" panose="02070309020205020404" pitchFamily="49" charset="0"/>
              </a:rPr>
              <a:t>grep</a:t>
            </a:r>
            <a:r>
              <a:rPr lang="en-US" altLang="en-US" sz="1800" dirty="0">
                <a:latin typeface="Courier New" panose="02070309020205020404" pitchFamily="49" charset="0"/>
              </a:rPr>
              <a:t> – </a:t>
            </a:r>
            <a:r>
              <a:rPr lang="en-US" altLang="en-US" sz="1800" b="1" dirty="0">
                <a:latin typeface="Courier New" panose="02070309020205020404" pitchFamily="49" charset="0"/>
              </a:rPr>
              <a:t>g</a:t>
            </a:r>
            <a:r>
              <a:rPr lang="en-US" altLang="en-US" sz="1800" dirty="0">
                <a:latin typeface="Courier New" panose="02070309020205020404" pitchFamily="49" charset="0"/>
              </a:rPr>
              <a:t>lobal </a:t>
            </a:r>
            <a:r>
              <a:rPr lang="en-US" altLang="en-US" sz="1800" b="1" dirty="0">
                <a:latin typeface="Courier New" panose="02070309020205020404" pitchFamily="49" charset="0"/>
              </a:rPr>
              <a:t>r</a:t>
            </a:r>
            <a:r>
              <a:rPr lang="en-US" altLang="en-US" sz="1800" dirty="0">
                <a:latin typeface="Courier New" panose="02070309020205020404" pitchFamily="49" charset="0"/>
              </a:rPr>
              <a:t>egular </a:t>
            </a:r>
            <a:r>
              <a:rPr lang="en-US" altLang="en-US" sz="1800" b="1" dirty="0">
                <a:latin typeface="Courier New" panose="02070309020205020404" pitchFamily="49" charset="0"/>
              </a:rPr>
              <a:t>e</a:t>
            </a:r>
            <a:r>
              <a:rPr lang="en-US" altLang="en-US" sz="1800" dirty="0">
                <a:latin typeface="Courier New" panose="02070309020205020404" pitchFamily="49" charset="0"/>
              </a:rPr>
              <a:t>xpression </a:t>
            </a:r>
            <a:r>
              <a:rPr lang="en-US" altLang="en-US" sz="1800" b="1" dirty="0">
                <a:latin typeface="Courier New" panose="02070309020205020404" pitchFamily="49" charset="0"/>
              </a:rPr>
              <a:t>p</a:t>
            </a:r>
            <a:r>
              <a:rPr lang="en-US" altLang="en-US" sz="1800" dirty="0">
                <a:latin typeface="Courier New" panose="02070309020205020404" pitchFamily="49" charset="0"/>
              </a:rPr>
              <a:t>rint – (“grab”)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# </a:t>
            </a:r>
            <a:r>
              <a:rPr lang="en-US" altLang="en-US" sz="1800" dirty="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 dirty="0">
                <a:latin typeface="Courier New" panose="02070309020205020404" pitchFamily="49" charset="0"/>
              </a:rPr>
              <a:t> --invert-match (select all lines that do </a:t>
            </a:r>
            <a:r>
              <a:rPr lang="en-US" altLang="en-US" sz="1800" u="sng" dirty="0">
                <a:latin typeface="Courier New" panose="02070309020205020404" pitchFamily="49" charset="0"/>
              </a:rPr>
              <a:t>not</a:t>
            </a:r>
            <a:r>
              <a:rPr lang="en-US" altLang="en-US" sz="1800" dirty="0">
                <a:latin typeface="Courier New" panose="02070309020205020404" pitchFamily="49" charset="0"/>
              </a:rPr>
              <a:t> contain Z)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188" y="938213"/>
            <a:ext cx="4448175" cy="13446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u="sng" dirty="0">
                <a:latin typeface="+mj-lt"/>
              </a:rPr>
              <a:t>The story so far: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renamed $1 to lower case and changed “–” to “_”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replaced missing data (“-”, “N”) with “Z”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transposed rows to columns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5270500" y="1046163"/>
            <a:ext cx="377348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sample1c	sample_04	sample05g	sample_7a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A	G	A	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A	G	T	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A	G	</a:t>
            </a:r>
            <a:r>
              <a:rPr lang="en-US" altLang="en-US" sz="1100" b="1">
                <a:solidFill>
                  <a:srgbClr val="FF0000"/>
                </a:solidFill>
              </a:rPr>
              <a:t>Z	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C	C	C	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33425" y="379413"/>
            <a:ext cx="450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awk: select core loci (no missing data)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188" y="938213"/>
            <a:ext cx="4448175" cy="1708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u="sng" dirty="0">
                <a:latin typeface="+mj-lt"/>
              </a:rPr>
              <a:t>The story so far: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renamed $1 to lower case and changed “–” to “_”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replaced missing data (“-”, “N”) with “Z”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transposed rows to columns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selected core loci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5270500" y="1046163"/>
            <a:ext cx="3773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sample1c	sample_04	sample05g	sample_7a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A	G	A	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A	G	T	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C	C	C	T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00050" y="3255963"/>
            <a:ext cx="86741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determine the number of loci in the resulting file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fake5 | grep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s | wc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-l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 fake5a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The dataset from file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'$NAMESNP'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 consists of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$(cat fake5a)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 core loci</a:t>
            </a:r>
            <a:r>
              <a:rPr lang="en-US" altLang="en-US" sz="1800">
                <a:latin typeface="Courier New" panose="02070309020205020404" pitchFamily="49" charset="0"/>
              </a:rPr>
              <a:t>.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 "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grep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en-US" altLang="en-US" sz="1800">
                <a:latin typeface="Courier New" panose="02070309020205020404" pitchFamily="49" charset="0"/>
              </a:rPr>
              <a:t> s – select all lines that do not contain “s”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wc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-l</a:t>
            </a:r>
            <a:r>
              <a:rPr lang="en-US" altLang="en-US" sz="1800">
                <a:latin typeface="Courier New" panose="02070309020205020404" pitchFamily="49" charset="0"/>
              </a:rPr>
              <a:t> – </a:t>
            </a:r>
            <a:r>
              <a:rPr lang="en-US" altLang="en-US" sz="1800" u="sng">
                <a:latin typeface="Courier New" panose="02070309020205020404" pitchFamily="49" charset="0"/>
              </a:rPr>
              <a:t>w</a:t>
            </a:r>
            <a:r>
              <a:rPr lang="en-US" altLang="en-US" sz="1800">
                <a:latin typeface="Courier New" panose="02070309020205020404" pitchFamily="49" charset="0"/>
              </a:rPr>
              <a:t>ord </a:t>
            </a:r>
            <a:r>
              <a:rPr lang="en-US" altLang="en-US" sz="1800" u="sng">
                <a:latin typeface="Courier New" panose="02070309020205020404" pitchFamily="49" charset="0"/>
              </a:rPr>
              <a:t>c</a:t>
            </a:r>
            <a:r>
              <a:rPr lang="en-US" altLang="en-US" sz="1800">
                <a:latin typeface="Courier New" panose="02070309020205020404" pitchFamily="49" charset="0"/>
              </a:rPr>
              <a:t>ount, count the number of lines (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-l</a:t>
            </a:r>
            <a:r>
              <a:rPr lang="en-US" altLang="en-US" sz="1800">
                <a:latin typeface="Courier New" panose="02070309020205020404" pitchFamily="49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cat fake5a – open file fake5a, which is just a number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460375" y="2751138"/>
            <a:ext cx="3789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How many loci did we end up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33425" y="379413"/>
            <a:ext cx="450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/>
              <a:t> </a:t>
            </a:r>
            <a:r>
              <a:rPr lang="en-US" altLang="en-US" sz="1800" b="1"/>
              <a:t>awk: select core loci (no missing data)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188" y="938213"/>
            <a:ext cx="4448175" cy="1708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u="sng" dirty="0">
                <a:latin typeface="+mj-lt"/>
              </a:rPr>
              <a:t>The story so far: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renamed $1 to lower case and changed “–” to “_”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replaced missing data (“-”, “N”) with “Z”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transposed rows to columns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+mj-lt"/>
              </a:rPr>
              <a:t>- we selected core loci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5270500" y="1046163"/>
            <a:ext cx="3773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sample1c	sample_04	sample05g	sample_7a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A	G	A	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A	G	T	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/>
              <a:t>C	C	C	T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00050" y="3255963"/>
            <a:ext cx="8674100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# determine the number of loci in the resulting file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Courier New" panose="02070309020205020404" pitchFamily="49" charset="0"/>
              </a:rPr>
              <a:t># grep -v s – requires a common character (“s”)in all names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alternatively: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fake5 | awk 'NR&gt;1' | wc </a:t>
            </a:r>
            <a:r>
              <a:rPr lang="en-US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-l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800">
                <a:latin typeface="Courier New" panose="02070309020205020404" pitchFamily="49" charset="0"/>
              </a:rPr>
              <a:t> fake5a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 awk 'NR&gt;1' – select all lines (=rows) after the first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460375" y="2751138"/>
            <a:ext cx="3789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How many loci did we end up with?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41300" y="1664610"/>
            <a:ext cx="89027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# transform rows to columns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python: transpose rows to columns</a:t>
            </a: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 dirty="0">
                <a:solidFill>
                  <a:srgbClr val="993300"/>
                </a:solidFill>
                <a:latin typeface="Courier New" panose="02070309020205020404" pitchFamily="49" charset="0"/>
              </a:rPr>
              <a:t>----------------------------------------------------</a:t>
            </a: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cat </a:t>
            </a:r>
            <a:r>
              <a:rPr lang="en-US" altLang="en-US" sz="1800" b="1" u="sng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fake5</a:t>
            </a:r>
            <a:r>
              <a:rPr lang="en-US" altLang="en-US" sz="1800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| python2.6 ../../bin/rows2columns_transposition.py &gt; fake7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cat fake7 | </a:t>
            </a:r>
            <a:r>
              <a:rPr lang="en-US" altLang="en-US" sz="1800" dirty="0" err="1">
                <a:solidFill>
                  <a:srgbClr val="000080"/>
                </a:solidFill>
                <a:latin typeface="Courier New" panose="02070309020205020404" pitchFamily="49" charset="0"/>
              </a:rPr>
              <a:t>awk</a:t>
            </a: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 ‘{print $0”\t”}’ &gt; fake 8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 dirty="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cat fake8 | python2.6 ../../bin/replace_nucs_plus_tab_by_nucs.py &gt; fake9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644525" y="1234398"/>
            <a:ext cx="419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- python: transpose rows to columns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403225" y="3647398"/>
            <a:ext cx="478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/>
              <a:t>awk: add extra tab at the end of each line</a:t>
            </a:r>
            <a:r>
              <a:rPr lang="en-US" altLang="en-US" sz="1800"/>
              <a:t> 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574675" y="4460198"/>
            <a:ext cx="588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/>
              <a:t>python: replace nucleotides plus tab by nucleotides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33425" y="379413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/>
              <a:t> write final output file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9700" y="1111250"/>
            <a:ext cx="89027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awk: writing output file</a:t>
            </a:r>
            <a:r>
              <a:rPr lang="en-US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de-DE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----------------------------------------------------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de-DE" altLang="en-US" sz="1800">
              <a:solidFill>
                <a:srgbClr val="000080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cat fake9 | awk </a:t>
            </a:r>
            <a:r>
              <a:rPr lang="de-DE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FS=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de-DE" altLang="en-US" sz="1800">
                <a:solidFill>
                  <a:srgbClr val="990000"/>
                </a:solidFill>
                <a:latin typeface="Courier New" panose="02070309020205020404" pitchFamily="49" charset="0"/>
              </a:rPr>
              <a:t>\t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</a:t>
            </a:r>
            <a:r>
              <a:rPr lang="de-DE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-v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OFS=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de-DE" altLang="en-US" sz="1800">
                <a:solidFill>
                  <a:srgbClr val="800080"/>
                </a:solidFill>
                <a:latin typeface="Courier New" panose="02070309020205020404" pitchFamily="49" charset="0"/>
              </a:rPr>
              <a:t>\t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'</a:t>
            </a:r>
            <a:r>
              <a:rPr lang="de-DE" altLang="en-US" sz="1800">
                <a:solidFill>
                  <a:srgbClr val="993300"/>
                </a:solidFill>
                <a:latin typeface="Courier New" panose="02070309020205020404" pitchFamily="49" charset="0"/>
              </a:rPr>
              <a:t>{print $1,$2}</a:t>
            </a:r>
            <a:r>
              <a:rPr lang="de-DE" altLang="en-US" sz="1800">
                <a:solidFill>
                  <a:srgbClr val="808000"/>
                </a:solidFill>
                <a:latin typeface="Courier New" panose="02070309020205020404" pitchFamily="49" charset="0"/>
              </a:rPr>
              <a:t>' &gt;</a:t>
            </a:r>
            <a:r>
              <a:rPr lang="de-DE" altLang="en-US" sz="1800">
                <a:solidFill>
                  <a:srgbClr val="000080"/>
                </a:solidFill>
                <a:latin typeface="Courier New" panose="02070309020205020404" pitchFamily="49" charset="0"/>
              </a:rPr>
              <a:t> $NAMESNP-no-gaps.phy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35761" y="5066281"/>
            <a:ext cx="7943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R: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another scripting language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awesome for calculations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syntax different from bash or python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900" b="1" dirty="0" smtClean="0"/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190500" y="2209368"/>
            <a:ext cx="86487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 dirty="0">
                <a:solidFill>
                  <a:srgbClr val="993300"/>
                </a:solidFill>
                <a:latin typeface="Courier New" panose="02070309020205020404" pitchFamily="49" charset="0"/>
              </a:rPr>
              <a:t>R: Calculate Distance matrix.</a:t>
            </a: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echo "</a:t>
            </a:r>
            <a:r>
              <a:rPr lang="en-US" altLang="en-US" sz="1800" dirty="0">
                <a:solidFill>
                  <a:srgbClr val="993300"/>
                </a:solidFill>
                <a:latin typeface="Courier New" panose="02070309020205020404" pitchFamily="49" charset="0"/>
              </a:rPr>
              <a:t>-----------------------------------------------------</a:t>
            </a:r>
            <a:r>
              <a:rPr lang="en-US" altLang="en-US" sz="1800" dirty="0">
                <a:solidFill>
                  <a:srgbClr val="808000"/>
                </a:solidFill>
                <a:latin typeface="Courier New" panose="02070309020205020404" pitchFamily="49" charset="0"/>
              </a:rPr>
              <a:t>"</a:t>
            </a:r>
            <a:endParaRPr lang="en-US" altLang="en-US" sz="1800" dirty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smtClean="0">
                <a:solidFill>
                  <a:srgbClr val="000080"/>
                </a:solidFill>
                <a:latin typeface="Courier New" panose="02070309020205020404" pitchFamily="49" charset="0"/>
              </a:rPr>
              <a:t># </a:t>
            </a:r>
            <a:r>
              <a:rPr lang="en-US" altLang="en-US" sz="1800" dirty="0">
                <a:solidFill>
                  <a:srgbClr val="000080"/>
                </a:solidFill>
                <a:latin typeface="Courier New" panose="02070309020205020404" pitchFamily="49" charset="0"/>
              </a:rPr>
              <a:t>Run R in '--slave' mode to incorporate in bash script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R </a:t>
            </a:r>
            <a:r>
              <a:rPr lang="en-US" altLang="en-US" sz="1800" dirty="0">
                <a:solidFill>
                  <a:srgbClr val="800080"/>
                </a:solidFill>
                <a:latin typeface="Courier New" panose="02070309020205020404" pitchFamily="49" charset="0"/>
              </a:rPr>
              <a:t>--slave</a:t>
            </a: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1800" dirty="0">
                <a:solidFill>
                  <a:srgbClr val="800080"/>
                </a:solidFill>
                <a:latin typeface="Courier New" panose="02070309020205020404" pitchFamily="49" charset="0"/>
              </a:rPr>
              <a:t>-f</a:t>
            </a:r>
            <a:r>
              <a:rPr lang="en-US" altLang="en-US" sz="1800" dirty="0">
                <a:latin typeface="Courier New" panose="02070309020205020404" pitchFamily="49" charset="0"/>
              </a:rPr>
              <a:t> </a:t>
            </a:r>
            <a:r>
              <a:rPr lang="en-US" altLang="en-US" sz="1800" dirty="0" err="1">
                <a:latin typeface="Courier New" panose="02070309020205020404" pitchFamily="49" charset="0"/>
              </a:rPr>
              <a:t>Dist_mat_Genomes.R</a:t>
            </a:r>
            <a:endParaRPr lang="en-US" altLang="en-US" sz="1800" dirty="0">
              <a:latin typeface="Courier New" panose="02070309020205020404" pitchFamily="49" charset="0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88963" y="1829956"/>
            <a:ext cx="79438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 dirty="0">
                <a:latin typeface="Courier New" panose="02070309020205020404" pitchFamily="49" charset="0"/>
              </a:rPr>
              <a:t>R</a:t>
            </a:r>
            <a:r>
              <a:rPr lang="en-US" altLang="en-US" sz="1900" b="1" dirty="0"/>
              <a:t>: Calculate Distance matrix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7677" y="556398"/>
            <a:ext cx="56800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/>
              <a:t> python: replace </a:t>
            </a:r>
            <a:r>
              <a:rPr lang="en-US" altLang="en-US" sz="1800" b="1" dirty="0" err="1"/>
              <a:t>nucs</a:t>
            </a:r>
            <a:r>
              <a:rPr lang="en-US" altLang="en-US" sz="1800" b="1" dirty="0"/>
              <a:t> by numbers (</a:t>
            </a:r>
            <a:r>
              <a:rPr lang="en-US" altLang="en-US" sz="1800" b="1" dirty="0">
                <a:solidFill>
                  <a:srgbClr val="000080"/>
                </a:solidFill>
              </a:rPr>
              <a:t>fake5 &gt; fake6</a:t>
            </a:r>
            <a:r>
              <a:rPr lang="en-US" altLang="en-US" sz="18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 as before (</a:t>
            </a:r>
            <a:r>
              <a:rPr lang="en-US" altLang="en-US" sz="1800" b="1" dirty="0" err="1"/>
              <a:t>stext</a:t>
            </a:r>
            <a:r>
              <a:rPr lang="en-US" altLang="en-US" sz="1800" b="1" dirty="0"/>
              <a:t> and </a:t>
            </a:r>
            <a:r>
              <a:rPr lang="en-US" altLang="en-US" sz="1800" b="1" dirty="0" err="1"/>
              <a:t>rtext</a:t>
            </a:r>
            <a:r>
              <a:rPr lang="en-US" altLang="en-US" sz="18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209664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600" dirty="0" smtClean="0">
                <a:latin typeface="+mn-lt"/>
              </a:rPr>
              <a:t>call R</a:t>
            </a:r>
            <a:endParaRPr lang="en-US" sz="16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37524" y="3811855"/>
            <a:ext cx="0" cy="3524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95397" y="3896380"/>
            <a:ext cx="0" cy="354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57632" y="3841312"/>
            <a:ext cx="0" cy="354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3512" y="4209664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600" dirty="0" smtClean="0">
                <a:latin typeface="+mn-lt"/>
              </a:rPr>
              <a:t>in slave</a:t>
            </a:r>
          </a:p>
          <a:p>
            <a:pPr algn="ctr">
              <a:defRPr/>
            </a:pPr>
            <a:r>
              <a:rPr lang="en-US" altLang="en-US" sz="1600" dirty="0" smtClean="0">
                <a:latin typeface="+mn-lt"/>
              </a:rPr>
              <a:t>mode</a:t>
            </a:r>
            <a:endParaRPr lang="en-US" sz="16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2510" y="4209664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600" dirty="0" smtClean="0">
                <a:latin typeface="+mn-lt"/>
              </a:rPr>
              <a:t>script in the</a:t>
            </a:r>
          </a:p>
          <a:p>
            <a:pPr algn="ctr">
              <a:defRPr/>
            </a:pPr>
            <a:r>
              <a:rPr lang="en-US" altLang="en-US" sz="1600" dirty="0" smtClean="0">
                <a:latin typeface="+mn-lt"/>
              </a:rPr>
              <a:t>same directory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77838" y="196850"/>
            <a:ext cx="40322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Courier New" panose="02070309020205020404" pitchFamily="49" charset="0"/>
              </a:rPr>
              <a:t>Syntax: R vs Python</a:t>
            </a:r>
            <a:endParaRPr lang="en-US" altLang="en-US" sz="2400" b="1" u="sng"/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495300" y="803275"/>
            <a:ext cx="86487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R: read file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a &lt;-read.table(“fake6”, header=TRUE, sep=“\t”)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Python: read file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input = open('fake6', "r")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R: transpose rows to columns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y = t(x)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Python: transpose rows to columns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for c in zip(*(l.strip().split() for l in sys.stdin.readlines() if l.strip())):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print('\t'.join(c))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R: write file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write.table(m5, file = “SEQ1.dist”, sep = “\t”, row.names = FALSE, column.names = FALSE)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Python: write file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output = open('fake7', "w")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39763" y="650875"/>
            <a:ext cx="7943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R</a:t>
            </a:r>
            <a:r>
              <a:rPr lang="en-US" altLang="en-US" sz="1900" b="1"/>
              <a:t>: Calculate Distance matrices of SNPs and Genes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b="1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90500" y="1525588"/>
            <a:ext cx="86487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#!</a:t>
            </a:r>
            <a:r>
              <a:rPr lang="en-US" altLang="en-US" sz="1800" dirty="0" err="1">
                <a:latin typeface="Courier New" panose="02070309020205020404" pitchFamily="49" charset="0"/>
              </a:rPr>
              <a:t>usr</a:t>
            </a:r>
            <a:r>
              <a:rPr lang="en-US" altLang="en-US" sz="1800" dirty="0">
                <a:latin typeface="Courier New" panose="02070309020205020404" pitchFamily="49" charset="0"/>
              </a:rPr>
              <a:t>/bin/R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#delete all objects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</a:rPr>
              <a:t>rm</a:t>
            </a:r>
            <a:r>
              <a:rPr lang="en-US" altLang="en-US" sz="1800" dirty="0">
                <a:latin typeface="Courier New" panose="02070309020205020404" pitchFamily="49" charset="0"/>
              </a:rPr>
              <a:t>(list = ls())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#load packages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library(ade4)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library(MASS)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a &lt;-</a:t>
            </a:r>
            <a:r>
              <a:rPr lang="en-US" altLang="en-US" sz="1800" dirty="0" err="1">
                <a:latin typeface="Courier New" panose="02070309020205020404" pitchFamily="49" charset="0"/>
              </a:rPr>
              <a:t>read.table</a:t>
            </a:r>
            <a:r>
              <a:rPr lang="en-US" altLang="en-US" sz="1800" dirty="0">
                <a:latin typeface="Courier New" panose="02070309020205020404" pitchFamily="49" charset="0"/>
              </a:rPr>
              <a:t>(“fake6”, header=TRUE, </a:t>
            </a:r>
            <a:r>
              <a:rPr lang="en-US" altLang="en-US" sz="1800" dirty="0" err="1">
                <a:latin typeface="Courier New" panose="02070309020205020404" pitchFamily="49" charset="0"/>
              </a:rPr>
              <a:t>sep</a:t>
            </a:r>
            <a:r>
              <a:rPr lang="en-US" altLang="en-US" sz="1800" dirty="0">
                <a:latin typeface="Courier New" panose="02070309020205020404" pitchFamily="49" charset="0"/>
              </a:rPr>
              <a:t>=“\t”) ## load data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x = t(a) ## transform data to genomes by row and SNPs by col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SEQ1.dist &lt;- </a:t>
            </a:r>
            <a:r>
              <a:rPr lang="en-US" altLang="en-US" sz="1800" dirty="0" err="1">
                <a:latin typeface="Courier New" panose="02070309020205020404" pitchFamily="49" charset="0"/>
              </a:rPr>
              <a:t>as.dist</a:t>
            </a:r>
            <a:r>
              <a:rPr lang="en-US" altLang="en-US" sz="1800" dirty="0">
                <a:latin typeface="Courier New" panose="02070309020205020404" pitchFamily="49" charset="0"/>
              </a:rPr>
              <a:t>(</a:t>
            </a:r>
            <a:r>
              <a:rPr lang="en-US" altLang="en-US" sz="1800" dirty="0" err="1">
                <a:latin typeface="Courier New" panose="02070309020205020404" pitchFamily="49" charset="0"/>
              </a:rPr>
              <a:t>dist</a:t>
            </a:r>
            <a:r>
              <a:rPr lang="en-US" altLang="en-US" sz="1800" dirty="0">
                <a:latin typeface="Courier New" panose="02070309020205020404" pitchFamily="49" charset="0"/>
              </a:rPr>
              <a:t>(x, “</a:t>
            </a:r>
            <a:r>
              <a:rPr lang="en-US" altLang="en-US" sz="1800" dirty="0" err="1">
                <a:latin typeface="Courier New" panose="02070309020205020404" pitchFamily="49" charset="0"/>
              </a:rPr>
              <a:t>manhattan</a:t>
            </a:r>
            <a:r>
              <a:rPr lang="en-US" altLang="en-US" sz="1800" dirty="0">
                <a:latin typeface="Courier New" panose="02070309020205020404" pitchFamily="49" charset="0"/>
              </a:rPr>
              <a:t>”)) ## </a:t>
            </a:r>
            <a:r>
              <a:rPr lang="en-US" altLang="en-US" sz="1800" dirty="0" err="1">
                <a:latin typeface="Courier New" panose="02070309020205020404" pitchFamily="49" charset="0"/>
              </a:rPr>
              <a:t>calc</a:t>
            </a:r>
            <a:r>
              <a:rPr lang="en-US" altLang="en-US" sz="1800" dirty="0">
                <a:latin typeface="Courier New" panose="02070309020205020404" pitchFamily="49" charset="0"/>
              </a:rPr>
              <a:t> matrix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</a:rPr>
              <a:t>m5 &lt;- </a:t>
            </a:r>
            <a:r>
              <a:rPr lang="en-US" altLang="en-US" sz="1800" dirty="0" err="1">
                <a:latin typeface="Courier New" panose="02070309020205020404" pitchFamily="49" charset="0"/>
              </a:rPr>
              <a:t>as.matrix</a:t>
            </a:r>
            <a:r>
              <a:rPr lang="en-US" altLang="en-US" sz="1800" dirty="0">
                <a:latin typeface="Courier New" panose="02070309020205020404" pitchFamily="49" charset="0"/>
              </a:rPr>
              <a:t>(SEQ1.dist) ## write as matrix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latin typeface="Courier New" panose="02070309020205020404" pitchFamily="49" charset="0"/>
              </a:rPr>
              <a:t>write.table</a:t>
            </a:r>
            <a:r>
              <a:rPr lang="en-US" altLang="en-US" sz="1800" dirty="0">
                <a:latin typeface="Courier New" panose="02070309020205020404" pitchFamily="49" charset="0"/>
              </a:rPr>
              <a:t>(m5, file = “SEQ1.dist”, </a:t>
            </a:r>
            <a:r>
              <a:rPr lang="en-US" altLang="en-US" sz="1800" dirty="0" err="1">
                <a:latin typeface="Courier New" panose="02070309020205020404" pitchFamily="49" charset="0"/>
              </a:rPr>
              <a:t>sep</a:t>
            </a:r>
            <a:r>
              <a:rPr lang="en-US" altLang="en-US" sz="1800" dirty="0">
                <a:latin typeface="Courier New" panose="02070309020205020404" pitchFamily="49" charset="0"/>
              </a:rPr>
              <a:t> = “\t”, </a:t>
            </a:r>
            <a:r>
              <a:rPr lang="en-US" altLang="en-US" sz="1800" dirty="0" err="1">
                <a:latin typeface="Courier New" panose="02070309020205020404" pitchFamily="49" charset="0"/>
              </a:rPr>
              <a:t>row.names</a:t>
            </a:r>
            <a:r>
              <a:rPr lang="en-US" altLang="en-US" sz="1800" dirty="0">
                <a:latin typeface="Courier New" panose="02070309020205020404" pitchFamily="49" charset="0"/>
              </a:rPr>
              <a:t> = FALSE, </a:t>
            </a:r>
            <a:r>
              <a:rPr lang="en-US" altLang="en-US" sz="1800" dirty="0" err="1">
                <a:latin typeface="Courier New" panose="02070309020205020404" pitchFamily="49" charset="0"/>
              </a:rPr>
              <a:t>column.names</a:t>
            </a:r>
            <a:r>
              <a:rPr lang="en-US" altLang="en-US" sz="1800" dirty="0">
                <a:latin typeface="Courier New" panose="02070309020205020404" pitchFamily="49" charset="0"/>
              </a:rPr>
              <a:t> = FALSE)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57225" y="307975"/>
            <a:ext cx="23070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 smtClean="0"/>
              <a:t>Distance matrix</a:t>
            </a:r>
            <a:endParaRPr lang="en-US" altLang="en-US" sz="2400" dirty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15153" y="1337276"/>
            <a:ext cx="8836638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0.197				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0.219	0.021				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0.196	0.519	0.558				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0.192	0.513	0.551	0.006			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0.208	0.536	0.575	0.056	0.053		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0.218	0.554	0.594	0.062	0.059	0.036	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0.221	0.558	0.598	0.065	0.060	0.038	0.042	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0.222	0.561	0.601	0.071	0.066	0.044	0.049	0.049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0.226	0.572	0.613	0.068	0.065	0.037	0.052	0.055	0.061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 dirty="0"/>
              <a:t>0.272	0.642	0.677	0.275	0.271	0.286	0.297	0.298	0.302	0.307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57225" y="307975"/>
            <a:ext cx="36385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/>
              <a:t> transfer distance matrix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/>
              <a:t> change to MEGA format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400"/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40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847725" y="2751138"/>
            <a:ext cx="56007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/>
              <a:t>#mega		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/>
              <a:t>Title distance matrix genome-wide SNPs in 128 Bordetella genomes;		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00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/>
              <a:t>[ 1]  # sample_1a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/>
              <a:t>[ 2]  # sample02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/>
              <a:t>[ 3]  #  sample3a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"/>
              <a:t>[ 4]  # sample4c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[	1	2	3	4   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[ 1]			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[ 2]	0.007695584	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[ 3]	0.000200096	0.007495488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[ 4]	0.00021632	0.007511712	0.000016224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57225" y="1063625"/>
            <a:ext cx="73215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/>
              <a:t> MEGA – Molecular Evolutionary Genetics Analysis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/>
              <a:t> load matrix and display tree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MEGA format: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10275" y="1592263"/>
            <a:ext cx="2622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https://www.megasoftware.net/</a:t>
            </a:r>
          </a:p>
        </p:txBody>
      </p:sp>
    </p:spTree>
    <p:extLst>
      <p:ext uri="{BB962C8B-B14F-4D97-AF65-F5344CB8AC3E}">
        <p14:creationId xmlns:p14="http://schemas.microsoft.com/office/powerpoint/2010/main" val="34881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/>
          </p:cNvSpPr>
          <p:nvPr/>
        </p:nvSpPr>
        <p:spPr bwMode="auto">
          <a:xfrm>
            <a:off x="0" y="0"/>
            <a:ext cx="582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Bordetellae</a:t>
            </a:r>
          </a:p>
        </p:txBody>
      </p:sp>
      <p:pic>
        <p:nvPicPr>
          <p:cNvPr id="5123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5066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Bracket 7"/>
          <p:cNvSpPr/>
          <p:nvPr/>
        </p:nvSpPr>
        <p:spPr>
          <a:xfrm>
            <a:off x="3076575" y="3802063"/>
            <a:ext cx="153988" cy="1047750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494088" y="3944938"/>
            <a:ext cx="422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respiratory pathogens in animals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in immuno-compromized humans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494088" y="5630863"/>
            <a:ext cx="4410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environmental / ear infection in humans</a:t>
            </a:r>
          </a:p>
        </p:txBody>
      </p:sp>
      <p:sp>
        <p:nvSpPr>
          <p:cNvPr id="2" name="Right Bracket 7"/>
          <p:cNvSpPr/>
          <p:nvPr/>
        </p:nvSpPr>
        <p:spPr>
          <a:xfrm>
            <a:off x="3076575" y="4929188"/>
            <a:ext cx="153988" cy="631825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3494088" y="5113338"/>
            <a:ext cx="3940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wound and ear infection in humans</a:t>
            </a:r>
          </a:p>
        </p:txBody>
      </p:sp>
      <p:pic>
        <p:nvPicPr>
          <p:cNvPr id="512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171575"/>
            <a:ext cx="59245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070225"/>
            <a:ext cx="29448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2"/>
          <p:cNvSpPr txBox="1">
            <a:spLocks noChangeArrowheads="1"/>
          </p:cNvSpPr>
          <p:nvPr/>
        </p:nvSpPr>
        <p:spPr bwMode="auto">
          <a:xfrm>
            <a:off x="860425" y="6170613"/>
            <a:ext cx="4756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/>
              <a:t>+ several other recently described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38" y="842963"/>
            <a:ext cx="9059862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echo "Writing output file."</a:t>
            </a:r>
          </a:p>
          <a:p>
            <a:pPr>
              <a:defRPr/>
            </a:pPr>
            <a:r>
              <a:rPr lang="en-US" sz="1050" dirty="0"/>
              <a:t>echo ""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050" dirty="0" err="1"/>
              <a:t>printf</a:t>
            </a:r>
            <a:r>
              <a:rPr lang="en-US" sz="1050" dirty="0"/>
              <a:t> "#mega\</a:t>
            </a:r>
            <a:r>
              <a:rPr lang="en-US" sz="1050" dirty="0" err="1"/>
              <a:t>nTitle</a:t>
            </a:r>
            <a:r>
              <a:rPr lang="en-US" sz="1050" dirty="0"/>
              <a:t> distance matrix of genome sequences from 10 Bordetella species;\n\n" 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'NR==1'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"[ 1]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'NR==2'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"[ 2]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'NR==3'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"[ 3]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'NR==4'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"[ 4]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'NR==5'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"[ 5]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'NR==6'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"[ 6]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'NR==7'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"[ 7]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'NR==8'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"[ 8]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'NR==9'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"[ 9]  #",$1}' &gt;&gt; 10gen.meg</a:t>
            </a:r>
          </a:p>
          <a:p>
            <a:pPr>
              <a:defRPr/>
            </a:pPr>
            <a:r>
              <a:rPr lang="en-US" sz="1050" dirty="0"/>
              <a:t>cat 10gen.phy | </a:t>
            </a:r>
            <a:r>
              <a:rPr lang="en-US" sz="1050" dirty="0" err="1"/>
              <a:t>awk</a:t>
            </a:r>
            <a:r>
              <a:rPr lang="en-US" sz="1050" dirty="0"/>
              <a:t> 'NR==10'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"[10]  #",$1,"\n"}' &gt;&gt; 10gen.meg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050" dirty="0" err="1"/>
              <a:t>printf</a:t>
            </a:r>
            <a:r>
              <a:rPr lang="en-US" sz="1050" dirty="0"/>
              <a:t> "[\t1\t2\t3\t4\t5\t6\t7\t8\t9\t10  ]\n" &gt;&gt; 10gen.meg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050" dirty="0" err="1"/>
              <a:t>printf</a:t>
            </a:r>
            <a:r>
              <a:rPr lang="en-US" sz="1050" dirty="0"/>
              <a:t> "[ 1</a:t>
            </a:r>
            <a:r>
              <a:rPr lang="en-US" sz="1050" dirty="0" smtClean="0"/>
              <a:t>] \</a:t>
            </a:r>
            <a:r>
              <a:rPr lang="en-US" sz="1050" dirty="0"/>
              <a:t>n" 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'NR==2'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"[ 2]\t",$</a:t>
            </a:r>
            <a:r>
              <a:rPr lang="en-US" sz="1050" dirty="0"/>
              <a:t>1</a:t>
            </a:r>
            <a:r>
              <a:rPr lang="en-US" sz="1050" dirty="0" smtClean="0"/>
              <a:t>,“ "}' </a:t>
            </a:r>
            <a:r>
              <a:rPr lang="en-US" sz="1050" dirty="0"/>
              <a:t>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'NR==3'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"[ 3]\t",$1,"\t",$</a:t>
            </a:r>
            <a:r>
              <a:rPr lang="en-US" sz="1050" dirty="0"/>
              <a:t>2,“ "}' </a:t>
            </a:r>
            <a:r>
              <a:rPr lang="en-US" sz="1050" dirty="0"/>
              <a:t>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'NR==4'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"[ 4]\t",$1,"\t",$2,"\t",$</a:t>
            </a:r>
            <a:r>
              <a:rPr lang="en-US" sz="1050" dirty="0"/>
              <a:t>3,“ "}' </a:t>
            </a:r>
            <a:r>
              <a:rPr lang="en-US" sz="1050" dirty="0"/>
              <a:t>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'NR==5'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"[ 5]\t",$1,"\t",$2,"\t",$3,"\t",$</a:t>
            </a:r>
            <a:r>
              <a:rPr lang="en-US" sz="1050" dirty="0"/>
              <a:t>4,“ "}' </a:t>
            </a:r>
            <a:r>
              <a:rPr lang="en-US" sz="1050" dirty="0"/>
              <a:t>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'NR==6'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"[ 6]\t",$1,"\t",$2,"\t",$3,"\t",$4,"\t",$</a:t>
            </a:r>
            <a:r>
              <a:rPr lang="en-US" sz="1050" dirty="0"/>
              <a:t>5,“ "}' </a:t>
            </a:r>
            <a:r>
              <a:rPr lang="en-US" sz="1050" dirty="0"/>
              <a:t>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'NR==7'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"[ 7]\t",$1,"\t",$2,"\t",$3,"\t",$4,"\t",$5,"\t",$</a:t>
            </a:r>
            <a:r>
              <a:rPr lang="en-US" sz="1050" dirty="0"/>
              <a:t>6,“ "}' </a:t>
            </a:r>
            <a:r>
              <a:rPr lang="en-US" sz="1050" dirty="0"/>
              <a:t>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'NR==8'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"[ 8]\t",$1,"\t",$2,"\t",$3,"\t",$4,"\t",$5,"\t",$6,"\t",$</a:t>
            </a:r>
            <a:r>
              <a:rPr lang="en-US" sz="1050" dirty="0"/>
              <a:t>7,“ "}' </a:t>
            </a:r>
            <a:r>
              <a:rPr lang="en-US" sz="1050" dirty="0"/>
              <a:t>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'NR==9'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"[ 9]\t",$1,"\t",$2,"\t",$3,"\t",$4,"\t",$5,"\t",$6,"\t",$7,"\t",$</a:t>
            </a:r>
            <a:r>
              <a:rPr lang="en-US" sz="1050" dirty="0"/>
              <a:t>8,“ "}' </a:t>
            </a:r>
            <a:r>
              <a:rPr lang="en-US" sz="1050" dirty="0"/>
              <a:t>&gt;&gt; 10gen.meg</a:t>
            </a:r>
          </a:p>
          <a:p>
            <a:pPr>
              <a:defRPr/>
            </a:pPr>
            <a:r>
              <a:rPr lang="en-US" sz="1050" dirty="0"/>
              <a:t>cat 10gens.dist | </a:t>
            </a:r>
            <a:r>
              <a:rPr lang="en-US" sz="1050" dirty="0" err="1"/>
              <a:t>awk</a:t>
            </a:r>
            <a:r>
              <a:rPr lang="en-US" sz="1050" dirty="0"/>
              <a:t> 'NR==10' | </a:t>
            </a:r>
            <a:r>
              <a:rPr lang="en-US" sz="1050" dirty="0" err="1"/>
              <a:t>awk</a:t>
            </a:r>
            <a:r>
              <a:rPr lang="en-US" sz="1050" dirty="0"/>
              <a:t> -v FS="\t" -v OFS="" '{print "[10]\t",$1,"\t",$2,"\t",$3,"\t",$4,"\t",$5,"\t",$6,"\t",$7,"\t",$8,"\t",$9</a:t>
            </a:r>
            <a:r>
              <a:rPr lang="en-US" sz="1050" dirty="0" smtClean="0"/>
              <a:t>,“\t \n</a:t>
            </a:r>
            <a:r>
              <a:rPr lang="en-US" sz="1050" dirty="0"/>
              <a:t>"}' &gt;&gt; 10gen.meg</a:t>
            </a:r>
          </a:p>
          <a:p>
            <a:pPr>
              <a:defRPr/>
            </a:pPr>
            <a:endParaRPr lang="en-US" sz="1050" dirty="0"/>
          </a:p>
          <a:p>
            <a:pPr>
              <a:defRPr/>
            </a:pPr>
            <a:r>
              <a:rPr lang="en-US" sz="1050" dirty="0"/>
              <a:t>echo ""</a:t>
            </a:r>
          </a:p>
          <a:p>
            <a:pPr>
              <a:defRPr/>
            </a:pPr>
            <a:r>
              <a:rPr lang="en-US" sz="1050" dirty="0"/>
              <a:t>echo "Done."</a:t>
            </a:r>
          </a:p>
          <a:p>
            <a:pPr>
              <a:defRPr/>
            </a:pPr>
            <a:r>
              <a:rPr lang="en-US" sz="1050" dirty="0"/>
              <a:t>echo ""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57150" y="377825"/>
            <a:ext cx="6967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Change matrix to MEGA format: either by hand in text editor or by scripting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9631" b="-3352"/>
          <a:stretch>
            <a:fillRect/>
          </a:stretch>
        </p:blipFill>
        <p:spPr bwMode="auto">
          <a:xfrm>
            <a:off x="2662238" y="220663"/>
            <a:ext cx="4298950" cy="66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7413" y="73025"/>
            <a:ext cx="2008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SNP-based tree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87350" y="131763"/>
            <a:ext cx="2620963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Display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217488"/>
            <a:ext cx="8385175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4588" y="76200"/>
            <a:ext cx="20097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SNP-based tree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7600" y="68263"/>
            <a:ext cx="4216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gene presence/absence-based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/>
        </p:nvSpPr>
        <p:spPr bwMode="auto">
          <a:xfrm>
            <a:off x="0" y="2857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Neighbor-joining trees of 16S rRNA gene sequences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8 concatenated ATP synthase proteins from </a:t>
            </a:r>
            <a:r>
              <a:rPr lang="en-US" altLang="en-US" sz="2400" b="1" i="1"/>
              <a:t>Bordetella</a:t>
            </a:r>
            <a:endParaRPr lang="en-US" altLang="en-US" sz="2400" b="1"/>
          </a:p>
        </p:txBody>
      </p:sp>
      <p:sp>
        <p:nvSpPr>
          <p:cNvPr id="34819" name="AutoShape 9"/>
          <p:cNvSpPr>
            <a:spLocks noChangeAspect="1" noChangeArrowheads="1" noTextEdit="1"/>
          </p:cNvSpPr>
          <p:nvPr/>
        </p:nvSpPr>
        <p:spPr bwMode="auto">
          <a:xfrm>
            <a:off x="2220913" y="1778000"/>
            <a:ext cx="61483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6896100" y="1878013"/>
            <a:ext cx="1109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bronchiseptica</a:t>
            </a:r>
            <a:endParaRPr lang="en-US" altLang="en-US" sz="1100" b="1" i="1"/>
          </a:p>
        </p:txBody>
      </p:sp>
      <p:sp>
        <p:nvSpPr>
          <p:cNvPr id="34821" name="Freeform 12"/>
          <p:cNvSpPr>
            <a:spLocks/>
          </p:cNvSpPr>
          <p:nvPr/>
        </p:nvSpPr>
        <p:spPr bwMode="auto">
          <a:xfrm>
            <a:off x="6896100" y="1979613"/>
            <a:ext cx="0" cy="63500"/>
          </a:xfrm>
          <a:custGeom>
            <a:avLst/>
            <a:gdLst>
              <a:gd name="T0" fmla="*/ 2147483646 h 40"/>
              <a:gd name="T1" fmla="*/ 0 h 40"/>
              <a:gd name="T2" fmla="*/ 0 h 4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0">
                <a:moveTo>
                  <a:pt x="0" y="4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6896100" y="2005013"/>
            <a:ext cx="1046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parapertussis</a:t>
            </a:r>
            <a:endParaRPr lang="en-US" altLang="en-US" sz="1100" b="1" i="1"/>
          </a:p>
        </p:txBody>
      </p:sp>
      <p:sp>
        <p:nvSpPr>
          <p:cNvPr id="34823" name="Freeform 14"/>
          <p:cNvSpPr>
            <a:spLocks/>
          </p:cNvSpPr>
          <p:nvPr/>
        </p:nvSpPr>
        <p:spPr bwMode="auto">
          <a:xfrm>
            <a:off x="6896100" y="2055813"/>
            <a:ext cx="0" cy="50800"/>
          </a:xfrm>
          <a:custGeom>
            <a:avLst/>
            <a:gdLst>
              <a:gd name="T0" fmla="*/ 0 h 32"/>
              <a:gd name="T1" fmla="*/ 2147483646 h 32"/>
              <a:gd name="T2" fmla="*/ 2147483646 h 3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Freeform 15"/>
          <p:cNvSpPr>
            <a:spLocks/>
          </p:cNvSpPr>
          <p:nvPr/>
        </p:nvSpPr>
        <p:spPr bwMode="auto">
          <a:xfrm>
            <a:off x="6870700" y="2043113"/>
            <a:ext cx="25400" cy="127000"/>
          </a:xfrm>
          <a:custGeom>
            <a:avLst/>
            <a:gdLst>
              <a:gd name="T0" fmla="*/ 0 w 16"/>
              <a:gd name="T1" fmla="*/ 2147483646 h 80"/>
              <a:gd name="T2" fmla="*/ 0 w 16"/>
              <a:gd name="T3" fmla="*/ 0 h 80"/>
              <a:gd name="T4" fmla="*/ 2147483646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Rectangle 16"/>
          <p:cNvSpPr>
            <a:spLocks noChangeArrowheads="1"/>
          </p:cNvSpPr>
          <p:nvPr/>
        </p:nvSpPr>
        <p:spPr bwMode="auto">
          <a:xfrm>
            <a:off x="7048500" y="2132013"/>
            <a:ext cx="76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pertussis</a:t>
            </a:r>
            <a:endParaRPr lang="en-US" altLang="en-US" sz="1100" b="1" i="1"/>
          </a:p>
        </p:txBody>
      </p:sp>
      <p:sp>
        <p:nvSpPr>
          <p:cNvPr id="34826" name="Freeform 17"/>
          <p:cNvSpPr>
            <a:spLocks/>
          </p:cNvSpPr>
          <p:nvPr/>
        </p:nvSpPr>
        <p:spPr bwMode="auto">
          <a:xfrm>
            <a:off x="7035800" y="2233613"/>
            <a:ext cx="12700" cy="63500"/>
          </a:xfrm>
          <a:custGeom>
            <a:avLst/>
            <a:gdLst>
              <a:gd name="T0" fmla="*/ 0 w 8"/>
              <a:gd name="T1" fmla="*/ 2147483646 h 40"/>
              <a:gd name="T2" fmla="*/ 0 w 8"/>
              <a:gd name="T3" fmla="*/ 0 h 40"/>
              <a:gd name="T4" fmla="*/ 2147483646 w 8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Rectangle 18"/>
          <p:cNvSpPr>
            <a:spLocks noChangeArrowheads="1"/>
          </p:cNvSpPr>
          <p:nvPr/>
        </p:nvSpPr>
        <p:spPr bwMode="auto">
          <a:xfrm>
            <a:off x="7442200" y="2259013"/>
            <a:ext cx="722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holmesii</a:t>
            </a:r>
            <a:endParaRPr lang="en-US" altLang="en-US" sz="1100" b="1" i="1"/>
          </a:p>
        </p:txBody>
      </p:sp>
      <p:sp>
        <p:nvSpPr>
          <p:cNvPr id="34828" name="Freeform 19"/>
          <p:cNvSpPr>
            <a:spLocks/>
          </p:cNvSpPr>
          <p:nvPr/>
        </p:nvSpPr>
        <p:spPr bwMode="auto">
          <a:xfrm>
            <a:off x="7035800" y="2309813"/>
            <a:ext cx="393700" cy="50800"/>
          </a:xfrm>
          <a:custGeom>
            <a:avLst/>
            <a:gdLst>
              <a:gd name="T0" fmla="*/ 0 w 248"/>
              <a:gd name="T1" fmla="*/ 0 h 32"/>
              <a:gd name="T2" fmla="*/ 0 w 248"/>
              <a:gd name="T3" fmla="*/ 2147483646 h 32"/>
              <a:gd name="T4" fmla="*/ 2147483646 w 248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" h="32">
                <a:moveTo>
                  <a:pt x="0" y="0"/>
                </a:moveTo>
                <a:lnTo>
                  <a:pt x="0" y="32"/>
                </a:lnTo>
                <a:lnTo>
                  <a:pt x="248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Freeform 20"/>
          <p:cNvSpPr>
            <a:spLocks/>
          </p:cNvSpPr>
          <p:nvPr/>
        </p:nvSpPr>
        <p:spPr bwMode="auto">
          <a:xfrm>
            <a:off x="6870700" y="2182813"/>
            <a:ext cx="165100" cy="114300"/>
          </a:xfrm>
          <a:custGeom>
            <a:avLst/>
            <a:gdLst>
              <a:gd name="T0" fmla="*/ 0 w 104"/>
              <a:gd name="T1" fmla="*/ 0 h 72"/>
              <a:gd name="T2" fmla="*/ 0 w 104"/>
              <a:gd name="T3" fmla="*/ 2147483646 h 72"/>
              <a:gd name="T4" fmla="*/ 2147483646 w 104"/>
              <a:gd name="T5" fmla="*/ 2147483646 h 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72">
                <a:moveTo>
                  <a:pt x="0" y="0"/>
                </a:moveTo>
                <a:lnTo>
                  <a:pt x="0" y="72"/>
                </a:lnTo>
                <a:lnTo>
                  <a:pt x="104" y="7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Freeform 21"/>
          <p:cNvSpPr>
            <a:spLocks/>
          </p:cNvSpPr>
          <p:nvPr/>
        </p:nvSpPr>
        <p:spPr bwMode="auto">
          <a:xfrm>
            <a:off x="6527800" y="2170113"/>
            <a:ext cx="342900" cy="203200"/>
          </a:xfrm>
          <a:custGeom>
            <a:avLst/>
            <a:gdLst>
              <a:gd name="T0" fmla="*/ 0 w 216"/>
              <a:gd name="T1" fmla="*/ 2147483646 h 128"/>
              <a:gd name="T2" fmla="*/ 0 w 216"/>
              <a:gd name="T3" fmla="*/ 0 h 128"/>
              <a:gd name="T4" fmla="*/ 2147483646 w 216"/>
              <a:gd name="T5" fmla="*/ 0 h 1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" h="128">
                <a:moveTo>
                  <a:pt x="0" y="128"/>
                </a:moveTo>
                <a:lnTo>
                  <a:pt x="0" y="0"/>
                </a:lnTo>
                <a:lnTo>
                  <a:pt x="21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Rectangle 22"/>
          <p:cNvSpPr>
            <a:spLocks noChangeArrowheads="1"/>
          </p:cNvSpPr>
          <p:nvPr/>
        </p:nvSpPr>
        <p:spPr bwMode="auto">
          <a:xfrm>
            <a:off x="6845300" y="2386013"/>
            <a:ext cx="528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hinzii</a:t>
            </a:r>
            <a:endParaRPr lang="en-US" altLang="en-US" sz="1100" b="1" i="1"/>
          </a:p>
        </p:txBody>
      </p:sp>
      <p:sp>
        <p:nvSpPr>
          <p:cNvPr id="34832" name="Freeform 23"/>
          <p:cNvSpPr>
            <a:spLocks/>
          </p:cNvSpPr>
          <p:nvPr/>
        </p:nvSpPr>
        <p:spPr bwMode="auto">
          <a:xfrm>
            <a:off x="6718300" y="2487613"/>
            <a:ext cx="127000" cy="88900"/>
          </a:xfrm>
          <a:custGeom>
            <a:avLst/>
            <a:gdLst>
              <a:gd name="T0" fmla="*/ 0 w 80"/>
              <a:gd name="T1" fmla="*/ 2147483646 h 56"/>
              <a:gd name="T2" fmla="*/ 0 w 80"/>
              <a:gd name="T3" fmla="*/ 0 h 56"/>
              <a:gd name="T4" fmla="*/ 2147483646 w 80"/>
              <a:gd name="T5" fmla="*/ 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56">
                <a:moveTo>
                  <a:pt x="0" y="56"/>
                </a:moveTo>
                <a:lnTo>
                  <a:pt x="0" y="0"/>
                </a:lnTo>
                <a:lnTo>
                  <a:pt x="8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Rectangle 24"/>
          <p:cNvSpPr>
            <a:spLocks noChangeArrowheads="1"/>
          </p:cNvSpPr>
          <p:nvPr/>
        </p:nvSpPr>
        <p:spPr bwMode="auto">
          <a:xfrm>
            <a:off x="7454900" y="2513013"/>
            <a:ext cx="7953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trematum</a:t>
            </a:r>
            <a:endParaRPr lang="en-US" altLang="en-US" sz="1100" b="1" i="1"/>
          </a:p>
        </p:txBody>
      </p:sp>
      <p:sp>
        <p:nvSpPr>
          <p:cNvPr id="34834" name="Freeform 25"/>
          <p:cNvSpPr>
            <a:spLocks/>
          </p:cNvSpPr>
          <p:nvPr/>
        </p:nvSpPr>
        <p:spPr bwMode="auto">
          <a:xfrm>
            <a:off x="6921500" y="2614613"/>
            <a:ext cx="520700" cy="63500"/>
          </a:xfrm>
          <a:custGeom>
            <a:avLst/>
            <a:gdLst>
              <a:gd name="T0" fmla="*/ 0 w 328"/>
              <a:gd name="T1" fmla="*/ 2147483646 h 40"/>
              <a:gd name="T2" fmla="*/ 0 w 328"/>
              <a:gd name="T3" fmla="*/ 0 h 40"/>
              <a:gd name="T4" fmla="*/ 2147483646 w 328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8" h="40">
                <a:moveTo>
                  <a:pt x="0" y="40"/>
                </a:moveTo>
                <a:lnTo>
                  <a:pt x="0" y="0"/>
                </a:lnTo>
                <a:lnTo>
                  <a:pt x="32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Rectangle 26"/>
          <p:cNvSpPr>
            <a:spLocks noChangeArrowheads="1"/>
          </p:cNvSpPr>
          <p:nvPr/>
        </p:nvSpPr>
        <p:spPr bwMode="auto">
          <a:xfrm>
            <a:off x="7416800" y="2640013"/>
            <a:ext cx="581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avium</a:t>
            </a:r>
            <a:endParaRPr lang="en-US" altLang="en-US" sz="1100" b="1" i="1"/>
          </a:p>
        </p:txBody>
      </p:sp>
      <p:sp>
        <p:nvSpPr>
          <p:cNvPr id="34836" name="Freeform 27"/>
          <p:cNvSpPr>
            <a:spLocks/>
          </p:cNvSpPr>
          <p:nvPr/>
        </p:nvSpPr>
        <p:spPr bwMode="auto">
          <a:xfrm>
            <a:off x="6921500" y="2690813"/>
            <a:ext cx="495300" cy="50800"/>
          </a:xfrm>
          <a:custGeom>
            <a:avLst/>
            <a:gdLst>
              <a:gd name="T0" fmla="*/ 0 w 312"/>
              <a:gd name="T1" fmla="*/ 0 h 32"/>
              <a:gd name="T2" fmla="*/ 0 w 312"/>
              <a:gd name="T3" fmla="*/ 2147483646 h 32"/>
              <a:gd name="T4" fmla="*/ 2147483646 w 312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" h="32">
                <a:moveTo>
                  <a:pt x="0" y="0"/>
                </a:moveTo>
                <a:lnTo>
                  <a:pt x="0" y="32"/>
                </a:lnTo>
                <a:lnTo>
                  <a:pt x="312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28"/>
          <p:cNvSpPr>
            <a:spLocks/>
          </p:cNvSpPr>
          <p:nvPr/>
        </p:nvSpPr>
        <p:spPr bwMode="auto">
          <a:xfrm>
            <a:off x="6718300" y="2589213"/>
            <a:ext cx="203200" cy="88900"/>
          </a:xfrm>
          <a:custGeom>
            <a:avLst/>
            <a:gdLst>
              <a:gd name="T0" fmla="*/ 0 w 128"/>
              <a:gd name="T1" fmla="*/ 0 h 56"/>
              <a:gd name="T2" fmla="*/ 0 w 128"/>
              <a:gd name="T3" fmla="*/ 2147483646 h 56"/>
              <a:gd name="T4" fmla="*/ 2147483646 w 128"/>
              <a:gd name="T5" fmla="*/ 2147483646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" h="56">
                <a:moveTo>
                  <a:pt x="0" y="0"/>
                </a:moveTo>
                <a:lnTo>
                  <a:pt x="0" y="56"/>
                </a:lnTo>
                <a:lnTo>
                  <a:pt x="128" y="5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Freeform 29"/>
          <p:cNvSpPr>
            <a:spLocks/>
          </p:cNvSpPr>
          <p:nvPr/>
        </p:nvSpPr>
        <p:spPr bwMode="auto">
          <a:xfrm>
            <a:off x="6527800" y="2386013"/>
            <a:ext cx="190500" cy="203200"/>
          </a:xfrm>
          <a:custGeom>
            <a:avLst/>
            <a:gdLst>
              <a:gd name="T0" fmla="*/ 0 w 120"/>
              <a:gd name="T1" fmla="*/ 0 h 128"/>
              <a:gd name="T2" fmla="*/ 0 w 120"/>
              <a:gd name="T3" fmla="*/ 2147483646 h 128"/>
              <a:gd name="T4" fmla="*/ 2147483646 w 120"/>
              <a:gd name="T5" fmla="*/ 2147483646 h 1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128">
                <a:moveTo>
                  <a:pt x="0" y="0"/>
                </a:moveTo>
                <a:lnTo>
                  <a:pt x="0" y="128"/>
                </a:lnTo>
                <a:lnTo>
                  <a:pt x="120" y="12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Freeform 30"/>
          <p:cNvSpPr>
            <a:spLocks/>
          </p:cNvSpPr>
          <p:nvPr/>
        </p:nvSpPr>
        <p:spPr bwMode="auto">
          <a:xfrm>
            <a:off x="6032500" y="2386013"/>
            <a:ext cx="495300" cy="266700"/>
          </a:xfrm>
          <a:custGeom>
            <a:avLst/>
            <a:gdLst>
              <a:gd name="T0" fmla="*/ 0 w 312"/>
              <a:gd name="T1" fmla="*/ 2147483646 h 168"/>
              <a:gd name="T2" fmla="*/ 0 w 312"/>
              <a:gd name="T3" fmla="*/ 0 h 168"/>
              <a:gd name="T4" fmla="*/ 2147483646 w 312"/>
              <a:gd name="T5" fmla="*/ 0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" h="168">
                <a:moveTo>
                  <a:pt x="0" y="168"/>
                </a:moveTo>
                <a:lnTo>
                  <a:pt x="0" y="0"/>
                </a:lnTo>
                <a:lnTo>
                  <a:pt x="31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Rectangle 31"/>
          <p:cNvSpPr>
            <a:spLocks noChangeArrowheads="1"/>
          </p:cNvSpPr>
          <p:nvPr/>
        </p:nvSpPr>
        <p:spPr bwMode="auto">
          <a:xfrm>
            <a:off x="6680200" y="2767013"/>
            <a:ext cx="511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petrii</a:t>
            </a:r>
            <a:endParaRPr lang="en-US" altLang="en-US" sz="1100" b="1" i="1"/>
          </a:p>
        </p:txBody>
      </p:sp>
      <p:sp>
        <p:nvSpPr>
          <p:cNvPr id="34841" name="Freeform 32"/>
          <p:cNvSpPr>
            <a:spLocks/>
          </p:cNvSpPr>
          <p:nvPr/>
        </p:nvSpPr>
        <p:spPr bwMode="auto">
          <a:xfrm>
            <a:off x="6184900" y="2868613"/>
            <a:ext cx="482600" cy="63500"/>
          </a:xfrm>
          <a:custGeom>
            <a:avLst/>
            <a:gdLst>
              <a:gd name="T0" fmla="*/ 0 w 304"/>
              <a:gd name="T1" fmla="*/ 2147483646 h 40"/>
              <a:gd name="T2" fmla="*/ 0 w 304"/>
              <a:gd name="T3" fmla="*/ 0 h 40"/>
              <a:gd name="T4" fmla="*/ 2147483646 w 304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4" h="40">
                <a:moveTo>
                  <a:pt x="0" y="40"/>
                </a:moveTo>
                <a:lnTo>
                  <a:pt x="0" y="0"/>
                </a:lnTo>
                <a:lnTo>
                  <a:pt x="30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Rectangle 33"/>
          <p:cNvSpPr>
            <a:spLocks noChangeArrowheads="1"/>
          </p:cNvSpPr>
          <p:nvPr/>
        </p:nvSpPr>
        <p:spPr bwMode="auto">
          <a:xfrm>
            <a:off x="7251700" y="2894013"/>
            <a:ext cx="698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ansorpii</a:t>
            </a:r>
            <a:endParaRPr lang="en-US" altLang="en-US" sz="1100" b="1" i="1"/>
          </a:p>
        </p:txBody>
      </p:sp>
      <p:sp>
        <p:nvSpPr>
          <p:cNvPr id="34843" name="Freeform 34"/>
          <p:cNvSpPr>
            <a:spLocks/>
          </p:cNvSpPr>
          <p:nvPr/>
        </p:nvSpPr>
        <p:spPr bwMode="auto">
          <a:xfrm>
            <a:off x="6184900" y="2944813"/>
            <a:ext cx="1066800" cy="50800"/>
          </a:xfrm>
          <a:custGeom>
            <a:avLst/>
            <a:gdLst>
              <a:gd name="T0" fmla="*/ 0 w 672"/>
              <a:gd name="T1" fmla="*/ 0 h 32"/>
              <a:gd name="T2" fmla="*/ 0 w 672"/>
              <a:gd name="T3" fmla="*/ 2147483646 h 32"/>
              <a:gd name="T4" fmla="*/ 2147483646 w 672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32">
                <a:moveTo>
                  <a:pt x="0" y="0"/>
                </a:moveTo>
                <a:lnTo>
                  <a:pt x="0" y="32"/>
                </a:lnTo>
                <a:lnTo>
                  <a:pt x="672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Freeform 35"/>
          <p:cNvSpPr>
            <a:spLocks/>
          </p:cNvSpPr>
          <p:nvPr/>
        </p:nvSpPr>
        <p:spPr bwMode="auto">
          <a:xfrm>
            <a:off x="6032500" y="2665413"/>
            <a:ext cx="152400" cy="266700"/>
          </a:xfrm>
          <a:custGeom>
            <a:avLst/>
            <a:gdLst>
              <a:gd name="T0" fmla="*/ 0 w 96"/>
              <a:gd name="T1" fmla="*/ 0 h 168"/>
              <a:gd name="T2" fmla="*/ 0 w 96"/>
              <a:gd name="T3" fmla="*/ 2147483646 h 168"/>
              <a:gd name="T4" fmla="*/ 2147483646 w 96"/>
              <a:gd name="T5" fmla="*/ 2147483646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68">
                <a:moveTo>
                  <a:pt x="0" y="0"/>
                </a:moveTo>
                <a:lnTo>
                  <a:pt x="0" y="168"/>
                </a:lnTo>
                <a:lnTo>
                  <a:pt x="96" y="16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Freeform 36"/>
          <p:cNvSpPr>
            <a:spLocks/>
          </p:cNvSpPr>
          <p:nvPr/>
        </p:nvSpPr>
        <p:spPr bwMode="auto">
          <a:xfrm>
            <a:off x="2360613" y="2652713"/>
            <a:ext cx="3671887" cy="228600"/>
          </a:xfrm>
          <a:custGeom>
            <a:avLst/>
            <a:gdLst>
              <a:gd name="T0" fmla="*/ 0 w 2313"/>
              <a:gd name="T1" fmla="*/ 2147483646 h 144"/>
              <a:gd name="T2" fmla="*/ 0 w 2313"/>
              <a:gd name="T3" fmla="*/ 0 h 144"/>
              <a:gd name="T4" fmla="*/ 2147483646 w 2313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3" h="144">
                <a:moveTo>
                  <a:pt x="0" y="144"/>
                </a:moveTo>
                <a:lnTo>
                  <a:pt x="0" y="0"/>
                </a:lnTo>
                <a:lnTo>
                  <a:pt x="231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Rectangle 37"/>
          <p:cNvSpPr>
            <a:spLocks noChangeArrowheads="1"/>
          </p:cNvSpPr>
          <p:nvPr/>
        </p:nvSpPr>
        <p:spPr bwMode="auto">
          <a:xfrm>
            <a:off x="7454900" y="3021013"/>
            <a:ext cx="823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Burkholderia</a:t>
            </a:r>
            <a:endParaRPr lang="en-US" altLang="en-US" sz="1100" b="1" i="1"/>
          </a:p>
        </p:txBody>
      </p:sp>
      <p:sp>
        <p:nvSpPr>
          <p:cNvPr id="34847" name="Freeform 38"/>
          <p:cNvSpPr>
            <a:spLocks/>
          </p:cNvSpPr>
          <p:nvPr/>
        </p:nvSpPr>
        <p:spPr bwMode="auto">
          <a:xfrm>
            <a:off x="2360613" y="2894013"/>
            <a:ext cx="5081587" cy="228600"/>
          </a:xfrm>
          <a:custGeom>
            <a:avLst/>
            <a:gdLst>
              <a:gd name="T0" fmla="*/ 0 w 3201"/>
              <a:gd name="T1" fmla="*/ 0 h 144"/>
              <a:gd name="T2" fmla="*/ 0 w 3201"/>
              <a:gd name="T3" fmla="*/ 2147483646 h 144"/>
              <a:gd name="T4" fmla="*/ 2147483646 w 3201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01" h="144">
                <a:moveTo>
                  <a:pt x="0" y="0"/>
                </a:moveTo>
                <a:lnTo>
                  <a:pt x="0" y="144"/>
                </a:lnTo>
                <a:lnTo>
                  <a:pt x="3201" y="14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8" name="Line 39"/>
          <p:cNvSpPr>
            <a:spLocks noChangeShapeType="1"/>
          </p:cNvSpPr>
          <p:nvPr/>
        </p:nvSpPr>
        <p:spPr bwMode="auto">
          <a:xfrm>
            <a:off x="2995613" y="3363913"/>
            <a:ext cx="1003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9" name="Line 40"/>
          <p:cNvSpPr>
            <a:spLocks noChangeShapeType="1"/>
          </p:cNvSpPr>
          <p:nvPr/>
        </p:nvSpPr>
        <p:spPr bwMode="auto">
          <a:xfrm>
            <a:off x="2995613" y="3313113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0" name="Line 41"/>
          <p:cNvSpPr>
            <a:spLocks noChangeShapeType="1"/>
          </p:cNvSpPr>
          <p:nvPr/>
        </p:nvSpPr>
        <p:spPr bwMode="auto">
          <a:xfrm>
            <a:off x="3998913" y="3313113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1" name="Rectangle 42"/>
          <p:cNvSpPr>
            <a:spLocks noChangeArrowheads="1"/>
          </p:cNvSpPr>
          <p:nvPr/>
        </p:nvSpPr>
        <p:spPr bwMode="auto">
          <a:xfrm>
            <a:off x="3363913" y="3414713"/>
            <a:ext cx="2714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MS Sans Serif"/>
              </a:rPr>
              <a:t>0.01</a:t>
            </a:r>
            <a:endParaRPr lang="en-US" altLang="en-US" sz="1400" b="1"/>
          </a:p>
        </p:txBody>
      </p:sp>
      <p:sp>
        <p:nvSpPr>
          <p:cNvPr id="34852" name="AutoShape 43"/>
          <p:cNvSpPr>
            <a:spLocks noChangeAspect="1" noChangeArrowheads="1" noTextEdit="1"/>
          </p:cNvSpPr>
          <p:nvPr/>
        </p:nvSpPr>
        <p:spPr bwMode="auto">
          <a:xfrm>
            <a:off x="2233613" y="4402138"/>
            <a:ext cx="61356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3" name="Rectangle 45"/>
          <p:cNvSpPr>
            <a:spLocks noChangeArrowheads="1"/>
          </p:cNvSpPr>
          <p:nvPr/>
        </p:nvSpPr>
        <p:spPr bwMode="auto">
          <a:xfrm>
            <a:off x="7302500" y="4478338"/>
            <a:ext cx="722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holmesii</a:t>
            </a:r>
            <a:endParaRPr lang="en-US" altLang="en-US" sz="1100" b="1" i="1"/>
          </a:p>
        </p:txBody>
      </p:sp>
      <p:sp>
        <p:nvSpPr>
          <p:cNvPr id="34854" name="Freeform 46"/>
          <p:cNvSpPr>
            <a:spLocks/>
          </p:cNvSpPr>
          <p:nvPr/>
        </p:nvSpPr>
        <p:spPr bwMode="auto">
          <a:xfrm>
            <a:off x="6972300" y="4579938"/>
            <a:ext cx="330200" cy="63500"/>
          </a:xfrm>
          <a:custGeom>
            <a:avLst/>
            <a:gdLst>
              <a:gd name="T0" fmla="*/ 0 w 208"/>
              <a:gd name="T1" fmla="*/ 2147483646 h 40"/>
              <a:gd name="T2" fmla="*/ 0 w 208"/>
              <a:gd name="T3" fmla="*/ 0 h 40"/>
              <a:gd name="T4" fmla="*/ 2147483646 w 208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" h="40">
                <a:moveTo>
                  <a:pt x="0" y="40"/>
                </a:moveTo>
                <a:lnTo>
                  <a:pt x="0" y="0"/>
                </a:lnTo>
                <a:lnTo>
                  <a:pt x="20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Rectangle 47"/>
          <p:cNvSpPr>
            <a:spLocks noChangeArrowheads="1"/>
          </p:cNvSpPr>
          <p:nvPr/>
        </p:nvSpPr>
        <p:spPr bwMode="auto">
          <a:xfrm>
            <a:off x="7124700" y="4605338"/>
            <a:ext cx="528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hinzii</a:t>
            </a:r>
            <a:endParaRPr lang="en-US" altLang="en-US" sz="1100" b="1" i="1"/>
          </a:p>
        </p:txBody>
      </p:sp>
      <p:sp>
        <p:nvSpPr>
          <p:cNvPr id="34856" name="Freeform 48"/>
          <p:cNvSpPr>
            <a:spLocks/>
          </p:cNvSpPr>
          <p:nvPr/>
        </p:nvSpPr>
        <p:spPr bwMode="auto">
          <a:xfrm>
            <a:off x="6972300" y="4656138"/>
            <a:ext cx="139700" cy="50800"/>
          </a:xfrm>
          <a:custGeom>
            <a:avLst/>
            <a:gdLst>
              <a:gd name="T0" fmla="*/ 0 w 88"/>
              <a:gd name="T1" fmla="*/ 0 h 32"/>
              <a:gd name="T2" fmla="*/ 0 w 88"/>
              <a:gd name="T3" fmla="*/ 2147483646 h 32"/>
              <a:gd name="T4" fmla="*/ 2147483646 w 88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32">
                <a:moveTo>
                  <a:pt x="0" y="0"/>
                </a:moveTo>
                <a:lnTo>
                  <a:pt x="0" y="32"/>
                </a:lnTo>
                <a:lnTo>
                  <a:pt x="88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Freeform 49"/>
          <p:cNvSpPr>
            <a:spLocks/>
          </p:cNvSpPr>
          <p:nvPr/>
        </p:nvSpPr>
        <p:spPr bwMode="auto">
          <a:xfrm>
            <a:off x="6819900" y="4643438"/>
            <a:ext cx="152400" cy="88900"/>
          </a:xfrm>
          <a:custGeom>
            <a:avLst/>
            <a:gdLst>
              <a:gd name="T0" fmla="*/ 0 w 96"/>
              <a:gd name="T1" fmla="*/ 2147483646 h 56"/>
              <a:gd name="T2" fmla="*/ 0 w 96"/>
              <a:gd name="T3" fmla="*/ 0 h 56"/>
              <a:gd name="T4" fmla="*/ 2147483646 w 96"/>
              <a:gd name="T5" fmla="*/ 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56">
                <a:moveTo>
                  <a:pt x="0" y="56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Rectangle 50"/>
          <p:cNvSpPr>
            <a:spLocks noChangeArrowheads="1"/>
          </p:cNvSpPr>
          <p:nvPr/>
        </p:nvSpPr>
        <p:spPr bwMode="auto">
          <a:xfrm>
            <a:off x="7353300" y="4732338"/>
            <a:ext cx="581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avium</a:t>
            </a:r>
            <a:endParaRPr lang="en-US" altLang="en-US" sz="1100" b="1" i="1"/>
          </a:p>
        </p:txBody>
      </p:sp>
      <p:sp>
        <p:nvSpPr>
          <p:cNvPr id="34859" name="Freeform 51"/>
          <p:cNvSpPr>
            <a:spLocks/>
          </p:cNvSpPr>
          <p:nvPr/>
        </p:nvSpPr>
        <p:spPr bwMode="auto">
          <a:xfrm>
            <a:off x="6819900" y="4745038"/>
            <a:ext cx="533400" cy="88900"/>
          </a:xfrm>
          <a:custGeom>
            <a:avLst/>
            <a:gdLst>
              <a:gd name="T0" fmla="*/ 0 w 336"/>
              <a:gd name="T1" fmla="*/ 0 h 56"/>
              <a:gd name="T2" fmla="*/ 0 w 336"/>
              <a:gd name="T3" fmla="*/ 2147483646 h 56"/>
              <a:gd name="T4" fmla="*/ 2147483646 w 336"/>
              <a:gd name="T5" fmla="*/ 2147483646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56">
                <a:moveTo>
                  <a:pt x="0" y="0"/>
                </a:moveTo>
                <a:lnTo>
                  <a:pt x="0" y="56"/>
                </a:lnTo>
                <a:lnTo>
                  <a:pt x="336" y="5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Freeform 52"/>
          <p:cNvSpPr>
            <a:spLocks/>
          </p:cNvSpPr>
          <p:nvPr/>
        </p:nvSpPr>
        <p:spPr bwMode="auto">
          <a:xfrm>
            <a:off x="6629400" y="4745038"/>
            <a:ext cx="190500" cy="101600"/>
          </a:xfrm>
          <a:custGeom>
            <a:avLst/>
            <a:gdLst>
              <a:gd name="T0" fmla="*/ 0 w 120"/>
              <a:gd name="T1" fmla="*/ 2147483646 h 64"/>
              <a:gd name="T2" fmla="*/ 0 w 120"/>
              <a:gd name="T3" fmla="*/ 0 h 64"/>
              <a:gd name="T4" fmla="*/ 2147483646 w 120"/>
              <a:gd name="T5" fmla="*/ 0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64">
                <a:moveTo>
                  <a:pt x="0" y="64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Rectangle 53"/>
          <p:cNvSpPr>
            <a:spLocks noChangeArrowheads="1"/>
          </p:cNvSpPr>
          <p:nvPr/>
        </p:nvSpPr>
        <p:spPr bwMode="auto">
          <a:xfrm>
            <a:off x="7454900" y="4859338"/>
            <a:ext cx="7953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trematum</a:t>
            </a:r>
            <a:endParaRPr lang="en-US" altLang="en-US" sz="1100" b="1" i="1"/>
          </a:p>
        </p:txBody>
      </p:sp>
      <p:sp>
        <p:nvSpPr>
          <p:cNvPr id="34862" name="Freeform 54"/>
          <p:cNvSpPr>
            <a:spLocks/>
          </p:cNvSpPr>
          <p:nvPr/>
        </p:nvSpPr>
        <p:spPr bwMode="auto">
          <a:xfrm>
            <a:off x="6629400" y="4859338"/>
            <a:ext cx="812800" cy="101600"/>
          </a:xfrm>
          <a:custGeom>
            <a:avLst/>
            <a:gdLst>
              <a:gd name="T0" fmla="*/ 0 w 512"/>
              <a:gd name="T1" fmla="*/ 0 h 64"/>
              <a:gd name="T2" fmla="*/ 0 w 512"/>
              <a:gd name="T3" fmla="*/ 2147483646 h 64"/>
              <a:gd name="T4" fmla="*/ 2147483646 w 512"/>
              <a:gd name="T5" fmla="*/ 2147483646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12" h="64">
                <a:moveTo>
                  <a:pt x="0" y="0"/>
                </a:moveTo>
                <a:lnTo>
                  <a:pt x="0" y="64"/>
                </a:lnTo>
                <a:lnTo>
                  <a:pt x="512" y="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Freeform 55"/>
          <p:cNvSpPr>
            <a:spLocks/>
          </p:cNvSpPr>
          <p:nvPr/>
        </p:nvSpPr>
        <p:spPr bwMode="auto">
          <a:xfrm>
            <a:off x="6400800" y="4859338"/>
            <a:ext cx="228600" cy="152400"/>
          </a:xfrm>
          <a:custGeom>
            <a:avLst/>
            <a:gdLst>
              <a:gd name="T0" fmla="*/ 0 w 144"/>
              <a:gd name="T1" fmla="*/ 2147483646 h 96"/>
              <a:gd name="T2" fmla="*/ 0 w 144"/>
              <a:gd name="T3" fmla="*/ 0 h 96"/>
              <a:gd name="T4" fmla="*/ 2147483646 w 144"/>
              <a:gd name="T5" fmla="*/ 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96">
                <a:moveTo>
                  <a:pt x="0" y="96"/>
                </a:move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Rectangle 56"/>
          <p:cNvSpPr>
            <a:spLocks noChangeArrowheads="1"/>
          </p:cNvSpPr>
          <p:nvPr/>
        </p:nvSpPr>
        <p:spPr bwMode="auto">
          <a:xfrm>
            <a:off x="7061200" y="4986338"/>
            <a:ext cx="76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pertussis</a:t>
            </a:r>
            <a:endParaRPr lang="en-US" altLang="en-US" sz="1100" b="1" i="1"/>
          </a:p>
        </p:txBody>
      </p:sp>
      <p:sp>
        <p:nvSpPr>
          <p:cNvPr id="34865" name="Freeform 57"/>
          <p:cNvSpPr>
            <a:spLocks/>
          </p:cNvSpPr>
          <p:nvPr/>
        </p:nvSpPr>
        <p:spPr bwMode="auto">
          <a:xfrm>
            <a:off x="7010400" y="5087938"/>
            <a:ext cx="50800" cy="88900"/>
          </a:xfrm>
          <a:custGeom>
            <a:avLst/>
            <a:gdLst>
              <a:gd name="T0" fmla="*/ 0 w 32"/>
              <a:gd name="T1" fmla="*/ 2147483646 h 56"/>
              <a:gd name="T2" fmla="*/ 0 w 32"/>
              <a:gd name="T3" fmla="*/ 0 h 56"/>
              <a:gd name="T4" fmla="*/ 2147483646 w 32"/>
              <a:gd name="T5" fmla="*/ 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56">
                <a:moveTo>
                  <a:pt x="0" y="56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6" name="Rectangle 58"/>
          <p:cNvSpPr>
            <a:spLocks noChangeArrowheads="1"/>
          </p:cNvSpPr>
          <p:nvPr/>
        </p:nvSpPr>
        <p:spPr bwMode="auto">
          <a:xfrm>
            <a:off x="7035800" y="5113338"/>
            <a:ext cx="1109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bronchiseptica</a:t>
            </a:r>
            <a:endParaRPr lang="en-US" altLang="en-US" sz="1100" b="1" i="1"/>
          </a:p>
        </p:txBody>
      </p:sp>
      <p:sp>
        <p:nvSpPr>
          <p:cNvPr id="34867" name="Freeform 59"/>
          <p:cNvSpPr>
            <a:spLocks/>
          </p:cNvSpPr>
          <p:nvPr/>
        </p:nvSpPr>
        <p:spPr bwMode="auto">
          <a:xfrm>
            <a:off x="7023100" y="5214938"/>
            <a:ext cx="12700" cy="63500"/>
          </a:xfrm>
          <a:custGeom>
            <a:avLst/>
            <a:gdLst>
              <a:gd name="T0" fmla="*/ 0 w 8"/>
              <a:gd name="T1" fmla="*/ 2147483646 h 40"/>
              <a:gd name="T2" fmla="*/ 0 w 8"/>
              <a:gd name="T3" fmla="*/ 0 h 40"/>
              <a:gd name="T4" fmla="*/ 2147483646 w 8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8" name="Rectangle 60"/>
          <p:cNvSpPr>
            <a:spLocks noChangeArrowheads="1"/>
          </p:cNvSpPr>
          <p:nvPr/>
        </p:nvSpPr>
        <p:spPr bwMode="auto">
          <a:xfrm>
            <a:off x="7048500" y="5240338"/>
            <a:ext cx="1046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parapertussis</a:t>
            </a:r>
            <a:endParaRPr lang="en-US" altLang="en-US" sz="1100" b="1" i="1"/>
          </a:p>
        </p:txBody>
      </p:sp>
      <p:sp>
        <p:nvSpPr>
          <p:cNvPr id="34869" name="Freeform 61"/>
          <p:cNvSpPr>
            <a:spLocks/>
          </p:cNvSpPr>
          <p:nvPr/>
        </p:nvSpPr>
        <p:spPr bwMode="auto">
          <a:xfrm>
            <a:off x="7023100" y="5291138"/>
            <a:ext cx="12700" cy="50800"/>
          </a:xfrm>
          <a:custGeom>
            <a:avLst/>
            <a:gdLst>
              <a:gd name="T0" fmla="*/ 0 w 8"/>
              <a:gd name="T1" fmla="*/ 0 h 32"/>
              <a:gd name="T2" fmla="*/ 0 w 8"/>
              <a:gd name="T3" fmla="*/ 2147483646 h 32"/>
              <a:gd name="T4" fmla="*/ 2147483646 w 8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32">
                <a:moveTo>
                  <a:pt x="0" y="0"/>
                </a:moveTo>
                <a:lnTo>
                  <a:pt x="0" y="32"/>
                </a:lnTo>
                <a:lnTo>
                  <a:pt x="8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0" name="Freeform 62"/>
          <p:cNvSpPr>
            <a:spLocks/>
          </p:cNvSpPr>
          <p:nvPr/>
        </p:nvSpPr>
        <p:spPr bwMode="auto">
          <a:xfrm>
            <a:off x="7010400" y="5189538"/>
            <a:ext cx="12700" cy="88900"/>
          </a:xfrm>
          <a:custGeom>
            <a:avLst/>
            <a:gdLst>
              <a:gd name="T0" fmla="*/ 0 w 8"/>
              <a:gd name="T1" fmla="*/ 0 h 56"/>
              <a:gd name="T2" fmla="*/ 0 w 8"/>
              <a:gd name="T3" fmla="*/ 2147483646 h 56"/>
              <a:gd name="T4" fmla="*/ 2147483646 w 8"/>
              <a:gd name="T5" fmla="*/ 2147483646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56">
                <a:moveTo>
                  <a:pt x="0" y="0"/>
                </a:moveTo>
                <a:lnTo>
                  <a:pt x="0" y="56"/>
                </a:lnTo>
                <a:lnTo>
                  <a:pt x="8" y="5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1" name="Freeform 63"/>
          <p:cNvSpPr>
            <a:spLocks/>
          </p:cNvSpPr>
          <p:nvPr/>
        </p:nvSpPr>
        <p:spPr bwMode="auto">
          <a:xfrm>
            <a:off x="6400800" y="5024438"/>
            <a:ext cx="609600" cy="165100"/>
          </a:xfrm>
          <a:custGeom>
            <a:avLst/>
            <a:gdLst>
              <a:gd name="T0" fmla="*/ 0 w 384"/>
              <a:gd name="T1" fmla="*/ 0 h 104"/>
              <a:gd name="T2" fmla="*/ 0 w 384"/>
              <a:gd name="T3" fmla="*/ 2147483646 h 104"/>
              <a:gd name="T4" fmla="*/ 2147483646 w 384"/>
              <a:gd name="T5" fmla="*/ 2147483646 h 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04">
                <a:moveTo>
                  <a:pt x="0" y="0"/>
                </a:moveTo>
                <a:lnTo>
                  <a:pt x="0" y="104"/>
                </a:lnTo>
                <a:lnTo>
                  <a:pt x="384" y="10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2" name="Freeform 64"/>
          <p:cNvSpPr>
            <a:spLocks/>
          </p:cNvSpPr>
          <p:nvPr/>
        </p:nvSpPr>
        <p:spPr bwMode="auto">
          <a:xfrm>
            <a:off x="6311900" y="5024438"/>
            <a:ext cx="88900" cy="215900"/>
          </a:xfrm>
          <a:custGeom>
            <a:avLst/>
            <a:gdLst>
              <a:gd name="T0" fmla="*/ 0 w 56"/>
              <a:gd name="T1" fmla="*/ 2147483646 h 136"/>
              <a:gd name="T2" fmla="*/ 0 w 56"/>
              <a:gd name="T3" fmla="*/ 0 h 136"/>
              <a:gd name="T4" fmla="*/ 2147483646 w 56"/>
              <a:gd name="T5" fmla="*/ 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136">
                <a:moveTo>
                  <a:pt x="0" y="136"/>
                </a:moveTo>
                <a:lnTo>
                  <a:pt x="0" y="0"/>
                </a:lnTo>
                <a:lnTo>
                  <a:pt x="5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3" name="Rectangle 65"/>
          <p:cNvSpPr>
            <a:spLocks noChangeArrowheads="1"/>
          </p:cNvSpPr>
          <p:nvPr/>
        </p:nvSpPr>
        <p:spPr bwMode="auto">
          <a:xfrm>
            <a:off x="7188200" y="5367338"/>
            <a:ext cx="511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petrii</a:t>
            </a:r>
            <a:endParaRPr lang="en-US" altLang="en-US" sz="1100" b="1" i="1"/>
          </a:p>
        </p:txBody>
      </p:sp>
      <p:sp>
        <p:nvSpPr>
          <p:cNvPr id="34874" name="Freeform 66"/>
          <p:cNvSpPr>
            <a:spLocks/>
          </p:cNvSpPr>
          <p:nvPr/>
        </p:nvSpPr>
        <p:spPr bwMode="auto">
          <a:xfrm>
            <a:off x="6311900" y="5253038"/>
            <a:ext cx="876300" cy="215900"/>
          </a:xfrm>
          <a:custGeom>
            <a:avLst/>
            <a:gdLst>
              <a:gd name="T0" fmla="*/ 0 w 552"/>
              <a:gd name="T1" fmla="*/ 0 h 136"/>
              <a:gd name="T2" fmla="*/ 0 w 552"/>
              <a:gd name="T3" fmla="*/ 2147483646 h 136"/>
              <a:gd name="T4" fmla="*/ 2147483646 w 552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36">
                <a:moveTo>
                  <a:pt x="0" y="0"/>
                </a:moveTo>
                <a:lnTo>
                  <a:pt x="0" y="136"/>
                </a:lnTo>
                <a:lnTo>
                  <a:pt x="552" y="13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5" name="Freeform 67"/>
          <p:cNvSpPr>
            <a:spLocks/>
          </p:cNvSpPr>
          <p:nvPr/>
        </p:nvSpPr>
        <p:spPr bwMode="auto">
          <a:xfrm>
            <a:off x="5994400" y="5240338"/>
            <a:ext cx="317500" cy="177800"/>
          </a:xfrm>
          <a:custGeom>
            <a:avLst/>
            <a:gdLst>
              <a:gd name="T0" fmla="*/ 0 w 200"/>
              <a:gd name="T1" fmla="*/ 2147483646 h 112"/>
              <a:gd name="T2" fmla="*/ 0 w 200"/>
              <a:gd name="T3" fmla="*/ 0 h 112"/>
              <a:gd name="T4" fmla="*/ 2147483646 w 200"/>
              <a:gd name="T5" fmla="*/ 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" h="112">
                <a:moveTo>
                  <a:pt x="0" y="112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6" name="Rectangle 68"/>
          <p:cNvSpPr>
            <a:spLocks noChangeArrowheads="1"/>
          </p:cNvSpPr>
          <p:nvPr/>
        </p:nvSpPr>
        <p:spPr bwMode="auto">
          <a:xfrm>
            <a:off x="7099300" y="5494338"/>
            <a:ext cx="698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ansorpii</a:t>
            </a:r>
            <a:endParaRPr lang="en-US" altLang="en-US" sz="1100" b="1" i="1"/>
          </a:p>
        </p:txBody>
      </p:sp>
      <p:sp>
        <p:nvSpPr>
          <p:cNvPr id="34877" name="Freeform 69"/>
          <p:cNvSpPr>
            <a:spLocks/>
          </p:cNvSpPr>
          <p:nvPr/>
        </p:nvSpPr>
        <p:spPr bwMode="auto">
          <a:xfrm>
            <a:off x="5994400" y="5430838"/>
            <a:ext cx="1104900" cy="165100"/>
          </a:xfrm>
          <a:custGeom>
            <a:avLst/>
            <a:gdLst>
              <a:gd name="T0" fmla="*/ 0 w 696"/>
              <a:gd name="T1" fmla="*/ 0 h 104"/>
              <a:gd name="T2" fmla="*/ 0 w 696"/>
              <a:gd name="T3" fmla="*/ 2147483646 h 104"/>
              <a:gd name="T4" fmla="*/ 2147483646 w 696"/>
              <a:gd name="T5" fmla="*/ 2147483646 h 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96" h="104">
                <a:moveTo>
                  <a:pt x="0" y="0"/>
                </a:moveTo>
                <a:lnTo>
                  <a:pt x="0" y="104"/>
                </a:lnTo>
                <a:lnTo>
                  <a:pt x="696" y="10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8" name="Freeform 70"/>
          <p:cNvSpPr>
            <a:spLocks/>
          </p:cNvSpPr>
          <p:nvPr/>
        </p:nvSpPr>
        <p:spPr bwMode="auto">
          <a:xfrm>
            <a:off x="2360613" y="5418138"/>
            <a:ext cx="3633787" cy="177800"/>
          </a:xfrm>
          <a:custGeom>
            <a:avLst/>
            <a:gdLst>
              <a:gd name="T0" fmla="*/ 0 w 2289"/>
              <a:gd name="T1" fmla="*/ 2147483646 h 112"/>
              <a:gd name="T2" fmla="*/ 0 w 2289"/>
              <a:gd name="T3" fmla="*/ 0 h 112"/>
              <a:gd name="T4" fmla="*/ 2147483646 w 2289"/>
              <a:gd name="T5" fmla="*/ 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9" h="112">
                <a:moveTo>
                  <a:pt x="0" y="112"/>
                </a:moveTo>
                <a:lnTo>
                  <a:pt x="0" y="0"/>
                </a:lnTo>
                <a:lnTo>
                  <a:pt x="2289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79" name="Rectangle 71"/>
          <p:cNvSpPr>
            <a:spLocks noChangeArrowheads="1"/>
          </p:cNvSpPr>
          <p:nvPr/>
        </p:nvSpPr>
        <p:spPr bwMode="auto">
          <a:xfrm>
            <a:off x="6337300" y="5621338"/>
            <a:ext cx="622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Ralstonia</a:t>
            </a:r>
            <a:endParaRPr lang="en-US" altLang="en-US" sz="1100" b="1" i="1"/>
          </a:p>
        </p:txBody>
      </p:sp>
      <p:sp>
        <p:nvSpPr>
          <p:cNvPr id="34880" name="Freeform 72"/>
          <p:cNvSpPr>
            <a:spLocks/>
          </p:cNvSpPr>
          <p:nvPr/>
        </p:nvSpPr>
        <p:spPr bwMode="auto">
          <a:xfrm>
            <a:off x="3300413" y="5722938"/>
            <a:ext cx="3036887" cy="63500"/>
          </a:xfrm>
          <a:custGeom>
            <a:avLst/>
            <a:gdLst>
              <a:gd name="T0" fmla="*/ 0 w 1913"/>
              <a:gd name="T1" fmla="*/ 2147483646 h 40"/>
              <a:gd name="T2" fmla="*/ 0 w 1913"/>
              <a:gd name="T3" fmla="*/ 0 h 40"/>
              <a:gd name="T4" fmla="*/ 2147483646 w 1913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3" h="40">
                <a:moveTo>
                  <a:pt x="0" y="40"/>
                </a:moveTo>
                <a:lnTo>
                  <a:pt x="0" y="0"/>
                </a:lnTo>
                <a:lnTo>
                  <a:pt x="191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1" name="Rectangle 73"/>
          <p:cNvSpPr>
            <a:spLocks noChangeArrowheads="1"/>
          </p:cNvSpPr>
          <p:nvPr/>
        </p:nvSpPr>
        <p:spPr bwMode="auto">
          <a:xfrm>
            <a:off x="7454900" y="5748338"/>
            <a:ext cx="823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Burkholderia</a:t>
            </a:r>
            <a:endParaRPr lang="en-US" altLang="en-US" sz="1100" b="1" i="1"/>
          </a:p>
        </p:txBody>
      </p:sp>
      <p:sp>
        <p:nvSpPr>
          <p:cNvPr id="34882" name="Freeform 74"/>
          <p:cNvSpPr>
            <a:spLocks/>
          </p:cNvSpPr>
          <p:nvPr/>
        </p:nvSpPr>
        <p:spPr bwMode="auto">
          <a:xfrm>
            <a:off x="3300413" y="5799138"/>
            <a:ext cx="4141787" cy="50800"/>
          </a:xfrm>
          <a:custGeom>
            <a:avLst/>
            <a:gdLst>
              <a:gd name="T0" fmla="*/ 0 w 2609"/>
              <a:gd name="T1" fmla="*/ 0 h 32"/>
              <a:gd name="T2" fmla="*/ 0 w 2609"/>
              <a:gd name="T3" fmla="*/ 2147483646 h 32"/>
              <a:gd name="T4" fmla="*/ 2147483646 w 2609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09" h="32">
                <a:moveTo>
                  <a:pt x="0" y="0"/>
                </a:moveTo>
                <a:lnTo>
                  <a:pt x="0" y="32"/>
                </a:lnTo>
                <a:lnTo>
                  <a:pt x="2609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3" name="Freeform 75"/>
          <p:cNvSpPr>
            <a:spLocks/>
          </p:cNvSpPr>
          <p:nvPr/>
        </p:nvSpPr>
        <p:spPr bwMode="auto">
          <a:xfrm>
            <a:off x="2360613" y="5608638"/>
            <a:ext cx="939800" cy="177800"/>
          </a:xfrm>
          <a:custGeom>
            <a:avLst/>
            <a:gdLst>
              <a:gd name="T0" fmla="*/ 0 w 592"/>
              <a:gd name="T1" fmla="*/ 0 h 112"/>
              <a:gd name="T2" fmla="*/ 0 w 592"/>
              <a:gd name="T3" fmla="*/ 2147483646 h 112"/>
              <a:gd name="T4" fmla="*/ 2147483646 w 592"/>
              <a:gd name="T5" fmla="*/ 2147483646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2" h="112">
                <a:moveTo>
                  <a:pt x="0" y="0"/>
                </a:moveTo>
                <a:lnTo>
                  <a:pt x="0" y="112"/>
                </a:lnTo>
                <a:lnTo>
                  <a:pt x="592" y="1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4" name="Line 76"/>
          <p:cNvSpPr>
            <a:spLocks noChangeShapeType="1"/>
          </p:cNvSpPr>
          <p:nvPr/>
        </p:nvSpPr>
        <p:spPr bwMode="auto">
          <a:xfrm>
            <a:off x="2995613" y="6091238"/>
            <a:ext cx="143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5" name="Line 77"/>
          <p:cNvSpPr>
            <a:spLocks noChangeShapeType="1"/>
          </p:cNvSpPr>
          <p:nvPr/>
        </p:nvSpPr>
        <p:spPr bwMode="auto">
          <a:xfrm>
            <a:off x="2995613" y="6040438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6" name="Line 78"/>
          <p:cNvSpPr>
            <a:spLocks noChangeShapeType="1"/>
          </p:cNvSpPr>
          <p:nvPr/>
        </p:nvSpPr>
        <p:spPr bwMode="auto">
          <a:xfrm>
            <a:off x="4430713" y="6040438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87" name="Rectangle 79"/>
          <p:cNvSpPr>
            <a:spLocks noChangeArrowheads="1"/>
          </p:cNvSpPr>
          <p:nvPr/>
        </p:nvSpPr>
        <p:spPr bwMode="auto">
          <a:xfrm>
            <a:off x="3579813" y="6142038"/>
            <a:ext cx="2714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MS Sans Serif"/>
              </a:rPr>
              <a:t>0.05</a:t>
            </a:r>
            <a:endParaRPr lang="en-US" altLang="en-US" sz="1400" b="1"/>
          </a:p>
        </p:txBody>
      </p:sp>
      <p:sp>
        <p:nvSpPr>
          <p:cNvPr id="34888" name="Text Box 120"/>
          <p:cNvSpPr txBox="1">
            <a:spLocks noChangeArrowheads="1"/>
          </p:cNvSpPr>
          <p:nvPr/>
        </p:nvSpPr>
        <p:spPr bwMode="auto">
          <a:xfrm>
            <a:off x="1228725" y="1978025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A) </a:t>
            </a:r>
            <a:r>
              <a:rPr lang="en-US" altLang="en-US" sz="1600"/>
              <a:t>16S rRNA</a:t>
            </a:r>
          </a:p>
        </p:txBody>
      </p:sp>
      <p:sp>
        <p:nvSpPr>
          <p:cNvPr id="34889" name="Text Box 122"/>
          <p:cNvSpPr txBox="1">
            <a:spLocks noChangeArrowheads="1"/>
          </p:cNvSpPr>
          <p:nvPr/>
        </p:nvSpPr>
        <p:spPr bwMode="auto">
          <a:xfrm>
            <a:off x="1214438" y="4529138"/>
            <a:ext cx="1719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B) </a:t>
            </a:r>
            <a:r>
              <a:rPr lang="en-US" altLang="en-US" sz="1600"/>
              <a:t>ATP synthase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39763" y="650875"/>
            <a:ext cx="7943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R</a:t>
            </a:r>
            <a:r>
              <a:rPr lang="en-US" altLang="en-US" sz="1900" b="1"/>
              <a:t>: Calculate Distance matrices of SNPs and Genes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R</a:t>
            </a:r>
            <a:r>
              <a:rPr lang="en-US" altLang="en-US" sz="1900" b="1"/>
              <a:t>: Calculate Mantel correlation between 2 phylogenies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b="1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90500" y="1525588"/>
            <a:ext cx="864870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a &lt;-read.table(“fake5_gene1”, header = TRUE, sep = “\t”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load data gene 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x = t(a) ## transform data to genomes by row and SNPs by col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SEQ1.dist &lt;- as.dist(dist(x, “manhattan”)) ## calc matrix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m1 &lt;- as.table(SEQ1.dist) ## write as table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#############################################################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z &lt;-read.table(“fake5_gene2”, header = TRUE, sep = “\t”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load data gene 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y = t(z) ## transform data to genomes by row and SNPs by col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SEQ2.dist &lt;- as.dist(dist(y, “manhattan”)) ## calc matrix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m2 &lt;- as.table(SEQ2.dist) ## write as table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39763" y="650875"/>
            <a:ext cx="7943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R</a:t>
            </a:r>
            <a:r>
              <a:rPr lang="en-US" altLang="en-US" sz="1900" b="1"/>
              <a:t>: Calculate Distance matrices of SNPs and Genes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>
                <a:latin typeface="Courier New" panose="02070309020205020404" pitchFamily="49" charset="0"/>
              </a:rPr>
              <a:t>R</a:t>
            </a:r>
            <a:r>
              <a:rPr lang="en-US" altLang="en-US" sz="1900" b="1"/>
              <a:t>: Calculate Mantel correlation between 2 phylogenies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b="1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0500" y="1525588"/>
            <a:ext cx="864870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m3 &lt;-mantel.rtest(SEQ1.dist, SEQ2.dist, nrepet = 99999)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fileConn &lt;- file(“output.txt”)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write.lines(paste(m3[2:4], sep = “\t”), fileConn)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close fileConn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71525" y="3910013"/>
            <a:ext cx="32877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/>
              <a:t>extract values from output.txt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4408488"/>
            <a:ext cx="86487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output.txt | awk ‘NR==1’ &gt; t1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output.txt | awk ‘NR==2’ &gt; t2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output.txt | awk ‘NR==3’ &gt; t3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66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latin typeface="Courier New" panose="02070309020205020404" pitchFamily="49" charset="0"/>
              </a:rPr>
              <a:t> “</a:t>
            </a:r>
            <a:r>
              <a:rPr lang="en-US" altLang="en-US" sz="1800">
                <a:solidFill>
                  <a:srgbClr val="990000"/>
                </a:solidFill>
                <a:latin typeface="Courier New" panose="02070309020205020404" pitchFamily="49" charset="0"/>
              </a:rPr>
              <a:t>r</a:t>
            </a:r>
            <a:r>
              <a:rPr lang="en-US" altLang="en-US" sz="1800">
                <a:latin typeface="Courier New" panose="02070309020205020404" pitchFamily="49" charset="0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Courier New" panose="02070309020205020404" pitchFamily="49" charset="0"/>
              </a:rPr>
              <a:t>$(cat t1) \n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990000"/>
                </a:solidFill>
                <a:latin typeface="Courier New" panose="02070309020205020404" pitchFamily="49" charset="0"/>
              </a:rPr>
              <a:t>nrepet</a:t>
            </a:r>
            <a:r>
              <a:rPr lang="en-US" altLang="en-US" sz="1800">
                <a:latin typeface="Courier New" panose="02070309020205020404" pitchFamily="49" charset="0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Courier New" panose="02070309020205020404" pitchFamily="49" charset="0"/>
              </a:rPr>
              <a:t>$(cat t2)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660066"/>
                </a:solidFill>
                <a:latin typeface="Courier New" panose="02070309020205020404" pitchFamily="49" charset="0"/>
              </a:rPr>
              <a:t>\n p-value = $(cat t3) \n” &gt;&gt; $NAMEGENE1-$NAMEGENE2.out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60350" y="3449638"/>
            <a:ext cx="2095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output.txt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771525" y="290513"/>
            <a:ext cx="32877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/>
              <a:t>extract values from output.txt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304800" y="788988"/>
            <a:ext cx="8648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output.txt | awk ‘NR==1’ &gt; t1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output.txt | awk ‘NR==2’ &gt; t2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cat output.txt | awk ‘NR==3’ &gt; t3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6600"/>
                </a:solidFill>
                <a:latin typeface="Courier New" panose="02070309020205020404" pitchFamily="49" charset="0"/>
              </a:rPr>
              <a:t>printf</a:t>
            </a:r>
            <a:r>
              <a:rPr lang="en-US" altLang="en-US" sz="1800">
                <a:latin typeface="Courier New" panose="02070309020205020404" pitchFamily="49" charset="0"/>
              </a:rPr>
              <a:t> “</a:t>
            </a:r>
            <a:r>
              <a:rPr lang="en-US" altLang="en-US" sz="1800">
                <a:solidFill>
                  <a:srgbClr val="990000"/>
                </a:solidFill>
                <a:latin typeface="Courier New" panose="02070309020205020404" pitchFamily="49" charset="0"/>
              </a:rPr>
              <a:t>r</a:t>
            </a:r>
            <a:r>
              <a:rPr lang="en-US" altLang="en-US" sz="1800">
                <a:latin typeface="Courier New" panose="02070309020205020404" pitchFamily="49" charset="0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Courier New" panose="02070309020205020404" pitchFamily="49" charset="0"/>
              </a:rPr>
              <a:t>$(cat t1) \n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990000"/>
                </a:solidFill>
                <a:latin typeface="Courier New" panose="02070309020205020404" pitchFamily="49" charset="0"/>
              </a:rPr>
              <a:t>nrepet</a:t>
            </a:r>
            <a:r>
              <a:rPr lang="en-US" altLang="en-US" sz="1800">
                <a:latin typeface="Courier New" panose="02070309020205020404" pitchFamily="49" charset="0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Courier New" panose="02070309020205020404" pitchFamily="49" charset="0"/>
              </a:rPr>
              <a:t>$(cat t2)</a:t>
            </a:r>
            <a:r>
              <a:rPr lang="en-US" altLang="en-US" sz="1800">
                <a:latin typeface="Courier New" panose="02070309020205020404" pitchFamily="49" charset="0"/>
              </a:rPr>
              <a:t> </a:t>
            </a:r>
            <a:r>
              <a:rPr lang="en-US" altLang="en-US" sz="1800">
                <a:solidFill>
                  <a:srgbClr val="660066"/>
                </a:solidFill>
                <a:latin typeface="Courier New" panose="02070309020205020404" pitchFamily="49" charset="0"/>
              </a:rPr>
              <a:t>\n p-value = $(cat t3) \n” &gt;&gt; $NAMEGENE1-$NAMEGENE2.out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660066"/>
              </a:solidFill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Courier New" panose="02070309020205020404" pitchFamily="49" charset="0"/>
              </a:rPr>
              <a:t>cat $NAMEGENE1-$NAMEGENE2.out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Dataset from file ‘9BordetellaSNP’: 265372 loci.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Dataset from file ‘ATPsynthase_AA’: 2125 loci.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 = 0.65755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nrepet = 99999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p-value = 0.00483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654425" y="4443413"/>
            <a:ext cx="14176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# R^2 = 0.4324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1" descr="Bb-Fi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42975"/>
            <a:ext cx="541178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22"/>
          <p:cNvSpPr txBox="1">
            <a:spLocks noChangeArrowheads="1"/>
          </p:cNvSpPr>
          <p:nvPr/>
        </p:nvSpPr>
        <p:spPr bwMode="auto">
          <a:xfrm>
            <a:off x="6705600" y="898525"/>
            <a:ext cx="2281238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Virtual chromosome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the </a:t>
            </a:r>
            <a:r>
              <a:rPr lang="en-US" altLang="en-US" sz="1400" b="1" i="1"/>
              <a:t>B. bronchiseptica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RB50 reference genome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with key factor genes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gene clusters in red.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Proportion of genes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present in individual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genomes per species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color-coded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species.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 thin line for each gene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indicates the percentage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of genomes in each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species containing this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gene.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colored: gene(s) present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white: gene(s) absent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Φ – prophage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C8C800"/>
              </a:solidFill>
            </a:endParaRPr>
          </a:p>
        </p:txBody>
      </p: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327400" y="603250"/>
            <a:ext cx="896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O-antigen</a:t>
            </a:r>
          </a:p>
        </p:txBody>
      </p:sp>
      <p:sp>
        <p:nvSpPr>
          <p:cNvPr id="38917" name="Text Box 25"/>
          <p:cNvSpPr txBox="1">
            <a:spLocks noChangeArrowheads="1"/>
          </p:cNvSpPr>
          <p:nvPr/>
        </p:nvSpPr>
        <p:spPr bwMode="auto">
          <a:xfrm>
            <a:off x="5772150" y="2068513"/>
            <a:ext cx="649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T6SSa</a:t>
            </a:r>
          </a:p>
        </p:txBody>
      </p:sp>
      <p:sp>
        <p:nvSpPr>
          <p:cNvPr id="38918" name="Text Box 26"/>
          <p:cNvSpPr txBox="1">
            <a:spLocks noChangeArrowheads="1"/>
          </p:cNvSpPr>
          <p:nvPr/>
        </p:nvSpPr>
        <p:spPr bwMode="auto">
          <a:xfrm>
            <a:off x="5778500" y="485616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T3SS</a:t>
            </a:r>
          </a:p>
        </p:txBody>
      </p:sp>
      <p:sp>
        <p:nvSpPr>
          <p:cNvPr id="38919" name="Text Box 27"/>
          <p:cNvSpPr txBox="1">
            <a:spLocks noChangeArrowheads="1"/>
          </p:cNvSpPr>
          <p:nvPr/>
        </p:nvSpPr>
        <p:spPr bwMode="auto">
          <a:xfrm>
            <a:off x="5634038" y="5075238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8920" name="Text Box 28"/>
          <p:cNvSpPr txBox="1">
            <a:spLocks noChangeArrowheads="1"/>
          </p:cNvSpPr>
          <p:nvPr/>
        </p:nvSpPr>
        <p:spPr bwMode="auto">
          <a:xfrm>
            <a:off x="4133850" y="6176963"/>
            <a:ext cx="309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8921" name="Text Box 29"/>
          <p:cNvSpPr txBox="1">
            <a:spLocks noChangeArrowheads="1"/>
          </p:cNvSpPr>
          <p:nvPr/>
        </p:nvSpPr>
        <p:spPr bwMode="auto">
          <a:xfrm>
            <a:off x="403225" y="4406900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8922" name="Text Box 30"/>
          <p:cNvSpPr txBox="1">
            <a:spLocks noChangeArrowheads="1"/>
          </p:cNvSpPr>
          <p:nvPr/>
        </p:nvSpPr>
        <p:spPr bwMode="auto">
          <a:xfrm>
            <a:off x="276225" y="4022725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8923" name="Text Box 31"/>
          <p:cNvSpPr txBox="1">
            <a:spLocks noChangeArrowheads="1"/>
          </p:cNvSpPr>
          <p:nvPr/>
        </p:nvSpPr>
        <p:spPr bwMode="auto">
          <a:xfrm>
            <a:off x="508000" y="2241550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8924" name="Text Box 32"/>
          <p:cNvSpPr txBox="1">
            <a:spLocks noChangeArrowheads="1"/>
          </p:cNvSpPr>
          <p:nvPr/>
        </p:nvSpPr>
        <p:spPr bwMode="auto">
          <a:xfrm>
            <a:off x="2632075" y="639763"/>
            <a:ext cx="379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PT</a:t>
            </a:r>
          </a:p>
        </p:txBody>
      </p:sp>
      <p:sp>
        <p:nvSpPr>
          <p:cNvPr id="38925" name="Text Box 33"/>
          <p:cNvSpPr txBox="1">
            <a:spLocks noChangeArrowheads="1"/>
          </p:cNvSpPr>
          <p:nvPr/>
        </p:nvSpPr>
        <p:spPr bwMode="auto">
          <a:xfrm>
            <a:off x="4254500" y="769938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ACT</a:t>
            </a:r>
          </a:p>
        </p:txBody>
      </p:sp>
      <p:sp>
        <p:nvSpPr>
          <p:cNvPr id="38926" name="Text Box 34"/>
          <p:cNvSpPr txBox="1">
            <a:spLocks noChangeArrowheads="1"/>
          </p:cNvSpPr>
          <p:nvPr/>
        </p:nvSpPr>
        <p:spPr bwMode="auto">
          <a:xfrm>
            <a:off x="6018213" y="3973513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PRN</a:t>
            </a:r>
          </a:p>
        </p:txBody>
      </p:sp>
      <p:sp>
        <p:nvSpPr>
          <p:cNvPr id="38927" name="Text Box 35"/>
          <p:cNvSpPr txBox="1">
            <a:spLocks noChangeArrowheads="1"/>
          </p:cNvSpPr>
          <p:nvPr/>
        </p:nvSpPr>
        <p:spPr bwMode="auto">
          <a:xfrm>
            <a:off x="5292725" y="54451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A</a:t>
            </a:r>
          </a:p>
        </p:txBody>
      </p:sp>
      <p:sp>
        <p:nvSpPr>
          <p:cNvPr id="38928" name="Text Box 36"/>
          <p:cNvSpPr txBox="1">
            <a:spLocks noChangeArrowheads="1"/>
          </p:cNvSpPr>
          <p:nvPr/>
        </p:nvSpPr>
        <p:spPr bwMode="auto">
          <a:xfrm>
            <a:off x="871538" y="5762625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BvgAS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FhaB</a:t>
            </a:r>
          </a:p>
        </p:txBody>
      </p:sp>
      <p:sp>
        <p:nvSpPr>
          <p:cNvPr id="38929" name="Text Box 37"/>
          <p:cNvSpPr txBox="1">
            <a:spLocks noChangeArrowheads="1"/>
          </p:cNvSpPr>
          <p:nvPr/>
        </p:nvSpPr>
        <p:spPr bwMode="auto">
          <a:xfrm>
            <a:off x="2551113" y="6354763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Flagella/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Chemotaxis</a:t>
            </a:r>
          </a:p>
        </p:txBody>
      </p:sp>
      <p:sp>
        <p:nvSpPr>
          <p:cNvPr id="38930" name="Text Box 38"/>
          <p:cNvSpPr txBox="1">
            <a:spLocks noChangeArrowheads="1"/>
          </p:cNvSpPr>
          <p:nvPr/>
        </p:nvSpPr>
        <p:spPr bwMode="auto">
          <a:xfrm>
            <a:off x="5773738" y="2306638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8931" name="Text Box 39"/>
          <p:cNvSpPr txBox="1">
            <a:spLocks noChangeArrowheads="1"/>
          </p:cNvSpPr>
          <p:nvPr/>
        </p:nvSpPr>
        <p:spPr bwMode="auto">
          <a:xfrm>
            <a:off x="1430338" y="614362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Capsule A</a:t>
            </a:r>
          </a:p>
        </p:txBody>
      </p:sp>
      <p:sp>
        <p:nvSpPr>
          <p:cNvPr id="38932" name="Text Box 47"/>
          <p:cNvSpPr txBox="1">
            <a:spLocks noChangeArrowheads="1"/>
          </p:cNvSpPr>
          <p:nvPr/>
        </p:nvSpPr>
        <p:spPr bwMode="auto">
          <a:xfrm>
            <a:off x="5932488" y="2555875"/>
            <a:ext cx="546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BrkB</a:t>
            </a:r>
          </a:p>
        </p:txBody>
      </p:sp>
      <p:sp>
        <p:nvSpPr>
          <p:cNvPr id="38933" name="Text Box 48"/>
          <p:cNvSpPr txBox="1">
            <a:spLocks noChangeArrowheads="1"/>
          </p:cNvSpPr>
          <p:nvPr/>
        </p:nvSpPr>
        <p:spPr bwMode="auto">
          <a:xfrm>
            <a:off x="5583238" y="17748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D</a:t>
            </a:r>
          </a:p>
        </p:txBody>
      </p:sp>
      <p:sp>
        <p:nvSpPr>
          <p:cNvPr id="38934" name="Line 49"/>
          <p:cNvSpPr>
            <a:spLocks noChangeShapeType="1"/>
          </p:cNvSpPr>
          <p:nvPr/>
        </p:nvSpPr>
        <p:spPr bwMode="auto">
          <a:xfrm flipH="1">
            <a:off x="5537200" y="1982788"/>
            <a:ext cx="9366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Line 50"/>
          <p:cNvSpPr>
            <a:spLocks noChangeShapeType="1"/>
          </p:cNvSpPr>
          <p:nvPr/>
        </p:nvSpPr>
        <p:spPr bwMode="auto">
          <a:xfrm flipH="1" flipV="1">
            <a:off x="5595938" y="2190750"/>
            <a:ext cx="1952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6" name="Rectangle 54"/>
          <p:cNvSpPr>
            <a:spLocks noChangeArrowheads="1"/>
          </p:cNvSpPr>
          <p:nvPr/>
        </p:nvSpPr>
        <p:spPr bwMode="auto">
          <a:xfrm>
            <a:off x="214313" y="2789238"/>
            <a:ext cx="496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DNT</a:t>
            </a:r>
          </a:p>
        </p:txBody>
      </p:sp>
      <p:sp>
        <p:nvSpPr>
          <p:cNvPr id="38937" name="Text Box 58"/>
          <p:cNvSpPr txBox="1">
            <a:spLocks noChangeArrowheads="1"/>
          </p:cNvSpPr>
          <p:nvPr/>
        </p:nvSpPr>
        <p:spPr bwMode="auto">
          <a:xfrm>
            <a:off x="4541838" y="607377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B</a:t>
            </a:r>
          </a:p>
        </p:txBody>
      </p:sp>
      <p:sp>
        <p:nvSpPr>
          <p:cNvPr id="38938" name="Text Box 59"/>
          <p:cNvSpPr txBox="1">
            <a:spLocks noChangeArrowheads="1"/>
          </p:cNvSpPr>
          <p:nvPr/>
        </p:nvSpPr>
        <p:spPr bwMode="auto">
          <a:xfrm>
            <a:off x="508000" y="5370513"/>
            <a:ext cx="701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C</a:t>
            </a:r>
          </a:p>
        </p:txBody>
      </p:sp>
      <p:sp>
        <p:nvSpPr>
          <p:cNvPr id="38939" name="Line 60"/>
          <p:cNvSpPr>
            <a:spLocks noChangeShapeType="1"/>
          </p:cNvSpPr>
          <p:nvPr/>
        </p:nvSpPr>
        <p:spPr bwMode="auto">
          <a:xfrm flipH="1" flipV="1">
            <a:off x="5830888" y="2660650"/>
            <a:ext cx="16986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62"/>
          <p:cNvSpPr>
            <a:spLocks noChangeShapeType="1"/>
          </p:cNvSpPr>
          <p:nvPr/>
        </p:nvSpPr>
        <p:spPr bwMode="auto">
          <a:xfrm flipV="1">
            <a:off x="1489075" y="5886450"/>
            <a:ext cx="2254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Text Box 65"/>
          <p:cNvSpPr txBox="1">
            <a:spLocks noChangeArrowheads="1"/>
          </p:cNvSpPr>
          <p:nvPr/>
        </p:nvSpPr>
        <p:spPr bwMode="auto">
          <a:xfrm>
            <a:off x="1430338" y="614362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Capsule A</a:t>
            </a:r>
          </a:p>
        </p:txBody>
      </p:sp>
      <p:sp>
        <p:nvSpPr>
          <p:cNvPr id="38942" name="Line 66"/>
          <p:cNvSpPr>
            <a:spLocks noChangeShapeType="1"/>
          </p:cNvSpPr>
          <p:nvPr/>
        </p:nvSpPr>
        <p:spPr bwMode="auto">
          <a:xfrm flipH="1">
            <a:off x="1893888" y="6015038"/>
            <a:ext cx="66675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Line 67"/>
          <p:cNvSpPr>
            <a:spLocks noChangeShapeType="1"/>
          </p:cNvSpPr>
          <p:nvPr/>
        </p:nvSpPr>
        <p:spPr bwMode="auto">
          <a:xfrm flipH="1" flipV="1">
            <a:off x="1038225" y="2192338"/>
            <a:ext cx="57150" cy="36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44" name="Straight Connector 2"/>
          <p:cNvCxnSpPr>
            <a:cxnSpLocks noChangeShapeType="1"/>
          </p:cNvCxnSpPr>
          <p:nvPr/>
        </p:nvCxnSpPr>
        <p:spPr bwMode="auto">
          <a:xfrm>
            <a:off x="641350" y="3243263"/>
            <a:ext cx="66675" cy="127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5" name="Straight Connector 41"/>
          <p:cNvCxnSpPr>
            <a:cxnSpLocks noChangeShapeType="1"/>
          </p:cNvCxnSpPr>
          <p:nvPr/>
        </p:nvCxnSpPr>
        <p:spPr bwMode="auto">
          <a:xfrm>
            <a:off x="2136775" y="1219200"/>
            <a:ext cx="33338" cy="619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46" name="Straight Connector 45"/>
          <p:cNvCxnSpPr>
            <a:cxnSpLocks noChangeShapeType="1"/>
          </p:cNvCxnSpPr>
          <p:nvPr/>
        </p:nvCxnSpPr>
        <p:spPr bwMode="auto">
          <a:xfrm>
            <a:off x="4970463" y="5676900"/>
            <a:ext cx="41275" cy="492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5002213" y="5735638"/>
            <a:ext cx="11255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Enterobactin</a:t>
            </a:r>
          </a:p>
        </p:txBody>
      </p:sp>
      <p:sp>
        <p:nvSpPr>
          <p:cNvPr id="38948" name="Text Box 35"/>
          <p:cNvSpPr txBox="1">
            <a:spLocks noChangeArrowheads="1"/>
          </p:cNvSpPr>
          <p:nvPr/>
        </p:nvSpPr>
        <p:spPr bwMode="auto">
          <a:xfrm>
            <a:off x="1624013" y="954088"/>
            <a:ext cx="6016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Heme</a:t>
            </a:r>
          </a:p>
        </p:txBody>
      </p:sp>
      <p:sp>
        <p:nvSpPr>
          <p:cNvPr id="38949" name="Text Box 35"/>
          <p:cNvSpPr txBox="1">
            <a:spLocks noChangeArrowheads="1"/>
          </p:cNvSpPr>
          <p:nvPr/>
        </p:nvSpPr>
        <p:spPr bwMode="auto">
          <a:xfrm>
            <a:off x="104775" y="3055938"/>
            <a:ext cx="5603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Alca-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ligin</a:t>
            </a:r>
          </a:p>
        </p:txBody>
      </p:sp>
      <p:sp>
        <p:nvSpPr>
          <p:cNvPr id="38950" name="TextBox 1"/>
          <p:cNvSpPr txBox="1">
            <a:spLocks noChangeArrowheads="1"/>
          </p:cNvSpPr>
          <p:nvPr/>
        </p:nvSpPr>
        <p:spPr bwMode="auto">
          <a:xfrm>
            <a:off x="200025" y="200025"/>
            <a:ext cx="877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Presence and absence of genes in 128 genomes from 9 </a:t>
            </a:r>
            <a:r>
              <a:rPr lang="en-US" altLang="en-US" sz="2000" i="1"/>
              <a:t>Bordetella</a:t>
            </a:r>
            <a:r>
              <a:rPr lang="en-US" altLang="en-US" sz="2000"/>
              <a:t>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1" descr="Bb-Fi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42975"/>
            <a:ext cx="541178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22"/>
          <p:cNvSpPr txBox="1">
            <a:spLocks noChangeArrowheads="1"/>
          </p:cNvSpPr>
          <p:nvPr/>
        </p:nvSpPr>
        <p:spPr bwMode="auto">
          <a:xfrm>
            <a:off x="6737350" y="2065338"/>
            <a:ext cx="240665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Circles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1: Virtual chromosome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    B. bronchiseptica</a:t>
            </a:r>
            <a:r>
              <a:rPr lang="en-US" altLang="en-US" sz="1400" b="1"/>
              <a:t> RB50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  </a:t>
            </a:r>
            <a:r>
              <a:rPr lang="en-US" altLang="en-US" sz="1400" b="1">
                <a:solidFill>
                  <a:srgbClr val="FF0000"/>
                </a:solidFill>
              </a:rPr>
              <a:t>with genes of interest</a:t>
            </a:r>
            <a:r>
              <a:rPr lang="en-US" altLang="en-US" sz="1400" b="1"/>
              <a:t>;</a:t>
            </a:r>
            <a:endParaRPr lang="en-US" altLang="en-US" sz="1400" b="1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6C"/>
                </a:solidFill>
              </a:rPr>
              <a:t>2: </a:t>
            </a:r>
            <a:r>
              <a:rPr lang="en-US" altLang="en-US" sz="1400" b="1" i="1">
                <a:solidFill>
                  <a:srgbClr val="00006C"/>
                </a:solidFill>
              </a:rPr>
              <a:t>B. bronchiseptica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6C"/>
                </a:solidFill>
              </a:rPr>
              <a:t>    </a:t>
            </a:r>
            <a:r>
              <a:rPr lang="en-US" altLang="en-US" sz="1400" b="1">
                <a:solidFill>
                  <a:srgbClr val="00006C"/>
                </a:solidFill>
              </a:rPr>
              <a:t>(based on 58 genomes);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CC"/>
                </a:solidFill>
              </a:rPr>
              <a:t>3: </a:t>
            </a:r>
            <a:r>
              <a:rPr lang="en-US" altLang="en-US" sz="1400" b="1" i="1">
                <a:solidFill>
                  <a:srgbClr val="0000CC"/>
                </a:solidFill>
              </a:rPr>
              <a:t>B. parapertussis</a:t>
            </a:r>
            <a:r>
              <a:rPr lang="en-US" altLang="en-US" sz="1400" b="1">
                <a:solidFill>
                  <a:srgbClr val="0000CC"/>
                </a:solidFill>
              </a:rPr>
              <a:t> (2);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99FF"/>
                </a:solidFill>
              </a:rPr>
              <a:t>4: </a:t>
            </a:r>
            <a:r>
              <a:rPr lang="en-US" altLang="en-US" sz="1400" b="1" i="1">
                <a:solidFill>
                  <a:srgbClr val="0099FF"/>
                </a:solidFill>
              </a:rPr>
              <a:t>B. pertussis</a:t>
            </a:r>
            <a:r>
              <a:rPr lang="en-US" altLang="en-US" sz="1400" b="1">
                <a:solidFill>
                  <a:srgbClr val="0099FF"/>
                </a:solidFill>
              </a:rPr>
              <a:t> (34);</a:t>
            </a:r>
            <a:endParaRPr lang="en-US" altLang="en-US" sz="1400" b="1" i="1">
              <a:solidFill>
                <a:srgbClr val="0099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90F96"/>
                </a:solidFill>
              </a:rPr>
              <a:t>5: </a:t>
            </a:r>
            <a:r>
              <a:rPr lang="en-US" altLang="en-US" sz="1400" b="1" i="1">
                <a:solidFill>
                  <a:srgbClr val="690F96"/>
                </a:solidFill>
              </a:rPr>
              <a:t>B. ansorpii</a:t>
            </a:r>
            <a:r>
              <a:rPr lang="en-US" altLang="en-US" sz="1400" b="1">
                <a:solidFill>
                  <a:srgbClr val="690F96"/>
                </a:solidFill>
              </a:rPr>
              <a:t> (2);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6: </a:t>
            </a:r>
            <a:r>
              <a:rPr lang="en-US" altLang="en-US" sz="1400" b="1" i="1">
                <a:solidFill>
                  <a:srgbClr val="FF0000"/>
                </a:solidFill>
              </a:rPr>
              <a:t>B. petrii</a:t>
            </a:r>
            <a:r>
              <a:rPr lang="en-US" altLang="en-US" sz="1400" b="1">
                <a:solidFill>
                  <a:srgbClr val="FF0000"/>
                </a:solidFill>
              </a:rPr>
              <a:t> (3);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9900"/>
                </a:solidFill>
              </a:rPr>
              <a:t>7: </a:t>
            </a:r>
            <a:r>
              <a:rPr lang="en-US" altLang="en-US" sz="1400" b="1" i="1">
                <a:solidFill>
                  <a:srgbClr val="FF9900"/>
                </a:solidFill>
              </a:rPr>
              <a:t>B. hinzii</a:t>
            </a:r>
            <a:r>
              <a:rPr lang="en-US" altLang="en-US" sz="1400" b="1">
                <a:solidFill>
                  <a:srgbClr val="FF9900"/>
                </a:solidFill>
              </a:rPr>
              <a:t> (6);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FF00"/>
                </a:solidFill>
              </a:rPr>
              <a:t>8: </a:t>
            </a:r>
            <a:r>
              <a:rPr lang="en-US" altLang="en-US" sz="1400" b="1" i="1">
                <a:solidFill>
                  <a:srgbClr val="00FF00"/>
                </a:solidFill>
              </a:rPr>
              <a:t>B. holmesii</a:t>
            </a:r>
            <a:r>
              <a:rPr lang="en-US" altLang="en-US" sz="1400" b="1">
                <a:solidFill>
                  <a:srgbClr val="00FF00"/>
                </a:solidFill>
              </a:rPr>
              <a:t> (18);</a:t>
            </a:r>
            <a:endParaRPr lang="en-US" altLang="en-US" sz="1400" b="1">
              <a:solidFill>
                <a:srgbClr val="FF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FF"/>
                </a:solidFill>
              </a:rPr>
              <a:t>9: </a:t>
            </a:r>
            <a:r>
              <a:rPr lang="en-US" altLang="en-US" sz="1400" b="1" i="1">
                <a:solidFill>
                  <a:srgbClr val="FF00FF"/>
                </a:solidFill>
              </a:rPr>
              <a:t>B. trematum</a:t>
            </a:r>
            <a:r>
              <a:rPr lang="en-US" altLang="en-US" sz="1400" b="1">
                <a:solidFill>
                  <a:srgbClr val="FF00FF"/>
                </a:solidFill>
              </a:rPr>
              <a:t> (4);</a:t>
            </a:r>
            <a:endParaRPr lang="en-US" altLang="en-US" sz="1400" b="1">
              <a:solidFill>
                <a:srgbClr val="00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8C800"/>
                </a:solidFill>
              </a:rPr>
              <a:t>10: </a:t>
            </a:r>
            <a:r>
              <a:rPr lang="en-US" altLang="en-US" sz="1400" b="1" i="1">
                <a:solidFill>
                  <a:srgbClr val="C8C800"/>
                </a:solidFill>
              </a:rPr>
              <a:t>B. avium</a:t>
            </a:r>
            <a:r>
              <a:rPr lang="en-US" altLang="en-US" sz="1400" b="1">
                <a:solidFill>
                  <a:srgbClr val="C8C800"/>
                </a:solidFill>
              </a:rPr>
              <a:t> (1)</a:t>
            </a:r>
          </a:p>
        </p:txBody>
      </p:sp>
      <p:sp>
        <p:nvSpPr>
          <p:cNvPr id="39940" name="Text Box 24"/>
          <p:cNvSpPr txBox="1">
            <a:spLocks noChangeArrowheads="1"/>
          </p:cNvSpPr>
          <p:nvPr/>
        </p:nvSpPr>
        <p:spPr bwMode="auto">
          <a:xfrm>
            <a:off x="3327400" y="603250"/>
            <a:ext cx="896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O-antigen</a:t>
            </a:r>
          </a:p>
        </p:txBody>
      </p:sp>
      <p:sp>
        <p:nvSpPr>
          <p:cNvPr id="39941" name="Text Box 25"/>
          <p:cNvSpPr txBox="1">
            <a:spLocks noChangeArrowheads="1"/>
          </p:cNvSpPr>
          <p:nvPr/>
        </p:nvSpPr>
        <p:spPr bwMode="auto">
          <a:xfrm>
            <a:off x="5772150" y="2068513"/>
            <a:ext cx="649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T6SSa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778500" y="485616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T3SS</a:t>
            </a:r>
          </a:p>
        </p:txBody>
      </p:sp>
      <p:sp>
        <p:nvSpPr>
          <p:cNvPr id="39943" name="Text Box 27"/>
          <p:cNvSpPr txBox="1">
            <a:spLocks noChangeArrowheads="1"/>
          </p:cNvSpPr>
          <p:nvPr/>
        </p:nvSpPr>
        <p:spPr bwMode="auto">
          <a:xfrm>
            <a:off x="5634038" y="5075238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9944" name="Text Box 28"/>
          <p:cNvSpPr txBox="1">
            <a:spLocks noChangeArrowheads="1"/>
          </p:cNvSpPr>
          <p:nvPr/>
        </p:nvSpPr>
        <p:spPr bwMode="auto">
          <a:xfrm>
            <a:off x="4133850" y="6176963"/>
            <a:ext cx="309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9945" name="Text Box 29"/>
          <p:cNvSpPr txBox="1">
            <a:spLocks noChangeArrowheads="1"/>
          </p:cNvSpPr>
          <p:nvPr/>
        </p:nvSpPr>
        <p:spPr bwMode="auto">
          <a:xfrm>
            <a:off x="403225" y="4406900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9946" name="Text Box 30"/>
          <p:cNvSpPr txBox="1">
            <a:spLocks noChangeArrowheads="1"/>
          </p:cNvSpPr>
          <p:nvPr/>
        </p:nvSpPr>
        <p:spPr bwMode="auto">
          <a:xfrm>
            <a:off x="276225" y="4022725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9947" name="Text Box 31"/>
          <p:cNvSpPr txBox="1">
            <a:spLocks noChangeArrowheads="1"/>
          </p:cNvSpPr>
          <p:nvPr/>
        </p:nvSpPr>
        <p:spPr bwMode="auto">
          <a:xfrm>
            <a:off x="508000" y="2241550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9948" name="Text Box 32"/>
          <p:cNvSpPr txBox="1">
            <a:spLocks noChangeArrowheads="1"/>
          </p:cNvSpPr>
          <p:nvPr/>
        </p:nvSpPr>
        <p:spPr bwMode="auto">
          <a:xfrm>
            <a:off x="2632075" y="639763"/>
            <a:ext cx="379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PT</a:t>
            </a:r>
          </a:p>
        </p:txBody>
      </p:sp>
      <p:sp>
        <p:nvSpPr>
          <p:cNvPr id="39949" name="Text Box 33"/>
          <p:cNvSpPr txBox="1">
            <a:spLocks noChangeArrowheads="1"/>
          </p:cNvSpPr>
          <p:nvPr/>
        </p:nvSpPr>
        <p:spPr bwMode="auto">
          <a:xfrm>
            <a:off x="4254500" y="769938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ACT</a:t>
            </a:r>
          </a:p>
        </p:txBody>
      </p:sp>
      <p:sp>
        <p:nvSpPr>
          <p:cNvPr id="39950" name="Text Box 34"/>
          <p:cNvSpPr txBox="1">
            <a:spLocks noChangeArrowheads="1"/>
          </p:cNvSpPr>
          <p:nvPr/>
        </p:nvSpPr>
        <p:spPr bwMode="auto">
          <a:xfrm>
            <a:off x="6018213" y="3973513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PRN</a:t>
            </a:r>
          </a:p>
        </p:txBody>
      </p:sp>
      <p:sp>
        <p:nvSpPr>
          <p:cNvPr id="39951" name="Text Box 35"/>
          <p:cNvSpPr txBox="1">
            <a:spLocks noChangeArrowheads="1"/>
          </p:cNvSpPr>
          <p:nvPr/>
        </p:nvSpPr>
        <p:spPr bwMode="auto">
          <a:xfrm>
            <a:off x="5292725" y="54451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A</a:t>
            </a:r>
          </a:p>
        </p:txBody>
      </p:sp>
      <p:sp>
        <p:nvSpPr>
          <p:cNvPr id="39952" name="Text Box 36"/>
          <p:cNvSpPr txBox="1">
            <a:spLocks noChangeArrowheads="1"/>
          </p:cNvSpPr>
          <p:nvPr/>
        </p:nvSpPr>
        <p:spPr bwMode="auto">
          <a:xfrm>
            <a:off x="871538" y="5762625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BvgAS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FhaB</a:t>
            </a:r>
          </a:p>
        </p:txBody>
      </p:sp>
      <p:sp>
        <p:nvSpPr>
          <p:cNvPr id="39953" name="Text Box 37"/>
          <p:cNvSpPr txBox="1">
            <a:spLocks noChangeArrowheads="1"/>
          </p:cNvSpPr>
          <p:nvPr/>
        </p:nvSpPr>
        <p:spPr bwMode="auto">
          <a:xfrm>
            <a:off x="2551113" y="6354763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Flagella/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Chemotaxis</a:t>
            </a:r>
          </a:p>
        </p:txBody>
      </p:sp>
      <p:sp>
        <p:nvSpPr>
          <p:cNvPr id="39954" name="Text Box 38"/>
          <p:cNvSpPr txBox="1">
            <a:spLocks noChangeArrowheads="1"/>
          </p:cNvSpPr>
          <p:nvPr/>
        </p:nvSpPr>
        <p:spPr bwMode="auto">
          <a:xfrm>
            <a:off x="5773738" y="2306638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39955" name="Text Box 39"/>
          <p:cNvSpPr txBox="1">
            <a:spLocks noChangeArrowheads="1"/>
          </p:cNvSpPr>
          <p:nvPr/>
        </p:nvSpPr>
        <p:spPr bwMode="auto">
          <a:xfrm>
            <a:off x="1430338" y="614362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Capsule A</a:t>
            </a:r>
          </a:p>
        </p:txBody>
      </p:sp>
      <p:sp>
        <p:nvSpPr>
          <p:cNvPr id="39956" name="Text Box 47"/>
          <p:cNvSpPr txBox="1">
            <a:spLocks noChangeArrowheads="1"/>
          </p:cNvSpPr>
          <p:nvPr/>
        </p:nvSpPr>
        <p:spPr bwMode="auto">
          <a:xfrm>
            <a:off x="5932488" y="2555875"/>
            <a:ext cx="546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BrkB</a:t>
            </a:r>
          </a:p>
        </p:txBody>
      </p:sp>
      <p:sp>
        <p:nvSpPr>
          <p:cNvPr id="39957" name="Text Box 48"/>
          <p:cNvSpPr txBox="1">
            <a:spLocks noChangeArrowheads="1"/>
          </p:cNvSpPr>
          <p:nvPr/>
        </p:nvSpPr>
        <p:spPr bwMode="auto">
          <a:xfrm>
            <a:off x="5583238" y="17748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D</a:t>
            </a:r>
          </a:p>
        </p:txBody>
      </p:sp>
      <p:sp>
        <p:nvSpPr>
          <p:cNvPr id="39958" name="Line 49"/>
          <p:cNvSpPr>
            <a:spLocks noChangeShapeType="1"/>
          </p:cNvSpPr>
          <p:nvPr/>
        </p:nvSpPr>
        <p:spPr bwMode="auto">
          <a:xfrm flipH="1">
            <a:off x="5537200" y="1982788"/>
            <a:ext cx="9366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9" name="Line 50"/>
          <p:cNvSpPr>
            <a:spLocks noChangeShapeType="1"/>
          </p:cNvSpPr>
          <p:nvPr/>
        </p:nvSpPr>
        <p:spPr bwMode="auto">
          <a:xfrm flipH="1" flipV="1">
            <a:off x="5595938" y="2190750"/>
            <a:ext cx="1952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Rectangle 54"/>
          <p:cNvSpPr>
            <a:spLocks noChangeArrowheads="1"/>
          </p:cNvSpPr>
          <p:nvPr/>
        </p:nvSpPr>
        <p:spPr bwMode="auto">
          <a:xfrm>
            <a:off x="214313" y="2789238"/>
            <a:ext cx="496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DNT</a:t>
            </a:r>
          </a:p>
        </p:txBody>
      </p:sp>
      <p:sp>
        <p:nvSpPr>
          <p:cNvPr id="39961" name="Text Box 58"/>
          <p:cNvSpPr txBox="1">
            <a:spLocks noChangeArrowheads="1"/>
          </p:cNvSpPr>
          <p:nvPr/>
        </p:nvSpPr>
        <p:spPr bwMode="auto">
          <a:xfrm>
            <a:off x="4541838" y="607377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B</a:t>
            </a:r>
          </a:p>
        </p:txBody>
      </p:sp>
      <p:sp>
        <p:nvSpPr>
          <p:cNvPr id="39962" name="Text Box 59"/>
          <p:cNvSpPr txBox="1">
            <a:spLocks noChangeArrowheads="1"/>
          </p:cNvSpPr>
          <p:nvPr/>
        </p:nvSpPr>
        <p:spPr bwMode="auto">
          <a:xfrm>
            <a:off x="508000" y="5370513"/>
            <a:ext cx="701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C</a:t>
            </a:r>
          </a:p>
        </p:txBody>
      </p:sp>
      <p:sp>
        <p:nvSpPr>
          <p:cNvPr id="39963" name="Line 60"/>
          <p:cNvSpPr>
            <a:spLocks noChangeShapeType="1"/>
          </p:cNvSpPr>
          <p:nvPr/>
        </p:nvSpPr>
        <p:spPr bwMode="auto">
          <a:xfrm flipH="1" flipV="1">
            <a:off x="5830888" y="2660650"/>
            <a:ext cx="16986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Line 62"/>
          <p:cNvSpPr>
            <a:spLocks noChangeShapeType="1"/>
          </p:cNvSpPr>
          <p:nvPr/>
        </p:nvSpPr>
        <p:spPr bwMode="auto">
          <a:xfrm flipV="1">
            <a:off x="1489075" y="5886450"/>
            <a:ext cx="2254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5" name="Text Box 65"/>
          <p:cNvSpPr txBox="1">
            <a:spLocks noChangeArrowheads="1"/>
          </p:cNvSpPr>
          <p:nvPr/>
        </p:nvSpPr>
        <p:spPr bwMode="auto">
          <a:xfrm>
            <a:off x="1430338" y="614362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Capsule A</a:t>
            </a:r>
          </a:p>
        </p:txBody>
      </p:sp>
      <p:sp>
        <p:nvSpPr>
          <p:cNvPr id="39966" name="Line 66"/>
          <p:cNvSpPr>
            <a:spLocks noChangeShapeType="1"/>
          </p:cNvSpPr>
          <p:nvPr/>
        </p:nvSpPr>
        <p:spPr bwMode="auto">
          <a:xfrm flipH="1">
            <a:off x="1893888" y="6015038"/>
            <a:ext cx="66675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7" name="Line 67"/>
          <p:cNvSpPr>
            <a:spLocks noChangeShapeType="1"/>
          </p:cNvSpPr>
          <p:nvPr/>
        </p:nvSpPr>
        <p:spPr bwMode="auto">
          <a:xfrm flipH="1" flipV="1">
            <a:off x="1038225" y="2192338"/>
            <a:ext cx="57150" cy="36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9968" name="Straight Connector 2"/>
          <p:cNvCxnSpPr>
            <a:cxnSpLocks noChangeShapeType="1"/>
          </p:cNvCxnSpPr>
          <p:nvPr/>
        </p:nvCxnSpPr>
        <p:spPr bwMode="auto">
          <a:xfrm>
            <a:off x="641350" y="3243263"/>
            <a:ext cx="66675" cy="127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9" name="Straight Connector 41"/>
          <p:cNvCxnSpPr>
            <a:cxnSpLocks noChangeShapeType="1"/>
          </p:cNvCxnSpPr>
          <p:nvPr/>
        </p:nvCxnSpPr>
        <p:spPr bwMode="auto">
          <a:xfrm>
            <a:off x="2136775" y="1219200"/>
            <a:ext cx="33338" cy="619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70" name="Straight Connector 45"/>
          <p:cNvCxnSpPr>
            <a:cxnSpLocks noChangeShapeType="1"/>
          </p:cNvCxnSpPr>
          <p:nvPr/>
        </p:nvCxnSpPr>
        <p:spPr bwMode="auto">
          <a:xfrm>
            <a:off x="4970463" y="5676900"/>
            <a:ext cx="41275" cy="492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5002213" y="5735638"/>
            <a:ext cx="11255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Enterobactin</a:t>
            </a:r>
          </a:p>
        </p:txBody>
      </p:sp>
      <p:sp>
        <p:nvSpPr>
          <p:cNvPr id="39972" name="Text Box 35"/>
          <p:cNvSpPr txBox="1">
            <a:spLocks noChangeArrowheads="1"/>
          </p:cNvSpPr>
          <p:nvPr/>
        </p:nvSpPr>
        <p:spPr bwMode="auto">
          <a:xfrm>
            <a:off x="1624013" y="954088"/>
            <a:ext cx="6016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Heme</a:t>
            </a:r>
          </a:p>
        </p:txBody>
      </p:sp>
      <p:sp>
        <p:nvSpPr>
          <p:cNvPr id="39973" name="Text Box 35"/>
          <p:cNvSpPr txBox="1">
            <a:spLocks noChangeArrowheads="1"/>
          </p:cNvSpPr>
          <p:nvPr/>
        </p:nvSpPr>
        <p:spPr bwMode="auto">
          <a:xfrm>
            <a:off x="104775" y="3055938"/>
            <a:ext cx="5603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Alca-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ligin</a:t>
            </a:r>
          </a:p>
        </p:txBody>
      </p:sp>
      <p:sp>
        <p:nvSpPr>
          <p:cNvPr id="39974" name="TextBox 1"/>
          <p:cNvSpPr txBox="1">
            <a:spLocks noChangeArrowheads="1"/>
          </p:cNvSpPr>
          <p:nvPr/>
        </p:nvSpPr>
        <p:spPr bwMode="auto">
          <a:xfrm>
            <a:off x="200025" y="200025"/>
            <a:ext cx="8775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Presence and absence of genes in 128 genomes from 9 </a:t>
            </a:r>
            <a:r>
              <a:rPr lang="en-US" altLang="en-US" sz="2000" i="1"/>
              <a:t>Bordetella</a:t>
            </a:r>
            <a:r>
              <a:rPr lang="en-US" altLang="en-US" sz="2000"/>
              <a:t>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1" descr="Bb-Fig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42975"/>
            <a:ext cx="541178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22"/>
          <p:cNvSpPr txBox="1">
            <a:spLocks noChangeArrowheads="1"/>
          </p:cNvSpPr>
          <p:nvPr/>
        </p:nvSpPr>
        <p:spPr bwMode="auto">
          <a:xfrm>
            <a:off x="6661150" y="998538"/>
            <a:ext cx="240665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Circles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1: Virtual chromosome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    B. bronchiseptica</a:t>
            </a:r>
            <a:r>
              <a:rPr lang="en-US" altLang="en-US" sz="1400" b="1"/>
              <a:t> RB50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    </a:t>
            </a:r>
            <a:r>
              <a:rPr lang="en-US" altLang="en-US" sz="1400" b="1">
                <a:solidFill>
                  <a:srgbClr val="FF0000"/>
                </a:solidFill>
              </a:rPr>
              <a:t>with genes of interest</a:t>
            </a:r>
            <a:r>
              <a:rPr lang="en-US" altLang="en-US" sz="1400" b="1"/>
              <a:t>;</a:t>
            </a:r>
            <a:endParaRPr lang="en-US" altLang="en-US" sz="1400" b="1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6C"/>
                </a:solidFill>
              </a:rPr>
              <a:t>2: </a:t>
            </a:r>
            <a:r>
              <a:rPr lang="en-US" altLang="en-US" sz="1400" b="1" i="1">
                <a:solidFill>
                  <a:srgbClr val="00006C"/>
                </a:solidFill>
              </a:rPr>
              <a:t>B. bronchiseptica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00006C"/>
                </a:solidFill>
              </a:rPr>
              <a:t>    </a:t>
            </a:r>
            <a:r>
              <a:rPr lang="en-US" altLang="en-US" sz="1400" b="1">
                <a:solidFill>
                  <a:srgbClr val="00006C"/>
                </a:solidFill>
              </a:rPr>
              <a:t>(based on 58 genomes);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CC"/>
                </a:solidFill>
              </a:rPr>
              <a:t>3: </a:t>
            </a:r>
            <a:r>
              <a:rPr lang="en-US" altLang="en-US" sz="1400" b="1" i="1">
                <a:solidFill>
                  <a:srgbClr val="0000CC"/>
                </a:solidFill>
              </a:rPr>
              <a:t>B. parapertussis</a:t>
            </a:r>
            <a:r>
              <a:rPr lang="en-US" altLang="en-US" sz="1400" b="1">
                <a:solidFill>
                  <a:srgbClr val="0000CC"/>
                </a:solidFill>
              </a:rPr>
              <a:t> (2);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99FF"/>
                </a:solidFill>
              </a:rPr>
              <a:t>4: </a:t>
            </a:r>
            <a:r>
              <a:rPr lang="en-US" altLang="en-US" sz="1400" b="1" i="1">
                <a:solidFill>
                  <a:srgbClr val="0099FF"/>
                </a:solidFill>
              </a:rPr>
              <a:t>B. pertussis</a:t>
            </a:r>
            <a:r>
              <a:rPr lang="en-US" altLang="en-US" sz="1400" b="1">
                <a:solidFill>
                  <a:srgbClr val="0099FF"/>
                </a:solidFill>
              </a:rPr>
              <a:t> (34);</a:t>
            </a:r>
            <a:endParaRPr lang="en-US" altLang="en-US" sz="1400" b="1" i="1">
              <a:solidFill>
                <a:srgbClr val="0099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90F96"/>
                </a:solidFill>
              </a:rPr>
              <a:t>5: </a:t>
            </a:r>
            <a:r>
              <a:rPr lang="en-US" altLang="en-US" sz="1400" b="1" i="1">
                <a:solidFill>
                  <a:srgbClr val="690F96"/>
                </a:solidFill>
              </a:rPr>
              <a:t>B. ansorpii</a:t>
            </a:r>
            <a:r>
              <a:rPr lang="en-US" altLang="en-US" sz="1400" b="1">
                <a:solidFill>
                  <a:srgbClr val="690F96"/>
                </a:solidFill>
              </a:rPr>
              <a:t> (2);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6: </a:t>
            </a:r>
            <a:r>
              <a:rPr lang="en-US" altLang="en-US" sz="1400" b="1" i="1">
                <a:solidFill>
                  <a:srgbClr val="FF0000"/>
                </a:solidFill>
              </a:rPr>
              <a:t>B. petrii</a:t>
            </a:r>
            <a:r>
              <a:rPr lang="en-US" altLang="en-US" sz="1400" b="1">
                <a:solidFill>
                  <a:srgbClr val="FF0000"/>
                </a:solidFill>
              </a:rPr>
              <a:t> (3);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9900"/>
                </a:solidFill>
              </a:rPr>
              <a:t>7: </a:t>
            </a:r>
            <a:r>
              <a:rPr lang="en-US" altLang="en-US" sz="1400" b="1" i="1">
                <a:solidFill>
                  <a:srgbClr val="FF9900"/>
                </a:solidFill>
              </a:rPr>
              <a:t>B. hinzii</a:t>
            </a:r>
            <a:r>
              <a:rPr lang="en-US" altLang="en-US" sz="1400" b="1">
                <a:solidFill>
                  <a:srgbClr val="FF9900"/>
                </a:solidFill>
              </a:rPr>
              <a:t> (6);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FF00"/>
                </a:solidFill>
              </a:rPr>
              <a:t>8: </a:t>
            </a:r>
            <a:r>
              <a:rPr lang="en-US" altLang="en-US" sz="1400" b="1" i="1">
                <a:solidFill>
                  <a:srgbClr val="00FF00"/>
                </a:solidFill>
              </a:rPr>
              <a:t>B. holmesii</a:t>
            </a:r>
            <a:r>
              <a:rPr lang="en-US" altLang="en-US" sz="1400" b="1">
                <a:solidFill>
                  <a:srgbClr val="00FF00"/>
                </a:solidFill>
              </a:rPr>
              <a:t> (18);</a:t>
            </a:r>
            <a:endParaRPr lang="en-US" altLang="en-US" sz="1400" b="1">
              <a:solidFill>
                <a:srgbClr val="FF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FF"/>
                </a:solidFill>
              </a:rPr>
              <a:t>9: </a:t>
            </a:r>
            <a:r>
              <a:rPr lang="en-US" altLang="en-US" sz="1400" b="1" i="1">
                <a:solidFill>
                  <a:srgbClr val="FF00FF"/>
                </a:solidFill>
              </a:rPr>
              <a:t>B. trematum</a:t>
            </a:r>
            <a:r>
              <a:rPr lang="en-US" altLang="en-US" sz="1400" b="1">
                <a:solidFill>
                  <a:srgbClr val="FF00FF"/>
                </a:solidFill>
              </a:rPr>
              <a:t> (4);</a:t>
            </a:r>
            <a:endParaRPr lang="en-US" altLang="en-US" sz="1400" b="1">
              <a:solidFill>
                <a:srgbClr val="00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C8C800"/>
                </a:solidFill>
              </a:rPr>
              <a:t>10: </a:t>
            </a:r>
            <a:r>
              <a:rPr lang="en-US" altLang="en-US" sz="1400" b="1" i="1">
                <a:solidFill>
                  <a:srgbClr val="C8C800"/>
                </a:solidFill>
              </a:rPr>
              <a:t>B. avium</a:t>
            </a:r>
            <a:r>
              <a:rPr lang="en-US" altLang="en-US" sz="1400" b="1">
                <a:solidFill>
                  <a:srgbClr val="C8C800"/>
                </a:solidFill>
              </a:rPr>
              <a:t> (1)</a:t>
            </a:r>
          </a:p>
        </p:txBody>
      </p:sp>
      <p:sp>
        <p:nvSpPr>
          <p:cNvPr id="40964" name="Text Box 25"/>
          <p:cNvSpPr txBox="1">
            <a:spLocks noChangeArrowheads="1"/>
          </p:cNvSpPr>
          <p:nvPr/>
        </p:nvSpPr>
        <p:spPr bwMode="auto">
          <a:xfrm>
            <a:off x="5772150" y="2068513"/>
            <a:ext cx="649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T6SSa</a:t>
            </a:r>
          </a:p>
        </p:txBody>
      </p:sp>
      <p:sp>
        <p:nvSpPr>
          <p:cNvPr id="40965" name="Text Box 26"/>
          <p:cNvSpPr txBox="1">
            <a:spLocks noChangeArrowheads="1"/>
          </p:cNvSpPr>
          <p:nvPr/>
        </p:nvSpPr>
        <p:spPr bwMode="auto">
          <a:xfrm>
            <a:off x="5778500" y="4856163"/>
            <a:ext cx="565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T3SS</a:t>
            </a:r>
          </a:p>
        </p:txBody>
      </p:sp>
      <p:sp>
        <p:nvSpPr>
          <p:cNvPr id="40966" name="Text Box 27"/>
          <p:cNvSpPr txBox="1">
            <a:spLocks noChangeArrowheads="1"/>
          </p:cNvSpPr>
          <p:nvPr/>
        </p:nvSpPr>
        <p:spPr bwMode="auto">
          <a:xfrm>
            <a:off x="5634038" y="5075238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40967" name="Text Box 28"/>
          <p:cNvSpPr txBox="1">
            <a:spLocks noChangeArrowheads="1"/>
          </p:cNvSpPr>
          <p:nvPr/>
        </p:nvSpPr>
        <p:spPr bwMode="auto">
          <a:xfrm>
            <a:off x="4133850" y="6176963"/>
            <a:ext cx="309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40968" name="Text Box 29"/>
          <p:cNvSpPr txBox="1">
            <a:spLocks noChangeArrowheads="1"/>
          </p:cNvSpPr>
          <p:nvPr/>
        </p:nvSpPr>
        <p:spPr bwMode="auto">
          <a:xfrm>
            <a:off x="403225" y="4406900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40969" name="Text Box 30"/>
          <p:cNvSpPr txBox="1">
            <a:spLocks noChangeArrowheads="1"/>
          </p:cNvSpPr>
          <p:nvPr/>
        </p:nvSpPr>
        <p:spPr bwMode="auto">
          <a:xfrm>
            <a:off x="276225" y="4022725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40970" name="Text Box 31"/>
          <p:cNvSpPr txBox="1">
            <a:spLocks noChangeArrowheads="1"/>
          </p:cNvSpPr>
          <p:nvPr/>
        </p:nvSpPr>
        <p:spPr bwMode="auto">
          <a:xfrm>
            <a:off x="508000" y="2241550"/>
            <a:ext cx="309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40971" name="Text Box 34"/>
          <p:cNvSpPr txBox="1">
            <a:spLocks noChangeArrowheads="1"/>
          </p:cNvSpPr>
          <p:nvPr/>
        </p:nvSpPr>
        <p:spPr bwMode="auto">
          <a:xfrm>
            <a:off x="6018213" y="3973513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PRN</a:t>
            </a:r>
          </a:p>
        </p:txBody>
      </p:sp>
      <p:sp>
        <p:nvSpPr>
          <p:cNvPr id="40972" name="Text Box 35"/>
          <p:cNvSpPr txBox="1">
            <a:spLocks noChangeArrowheads="1"/>
          </p:cNvSpPr>
          <p:nvPr/>
        </p:nvSpPr>
        <p:spPr bwMode="auto">
          <a:xfrm>
            <a:off x="5292725" y="54451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A</a:t>
            </a:r>
          </a:p>
        </p:txBody>
      </p:sp>
      <p:sp>
        <p:nvSpPr>
          <p:cNvPr id="40973" name="Text Box 36"/>
          <p:cNvSpPr txBox="1">
            <a:spLocks noChangeArrowheads="1"/>
          </p:cNvSpPr>
          <p:nvPr/>
        </p:nvSpPr>
        <p:spPr bwMode="auto">
          <a:xfrm>
            <a:off x="871538" y="5762625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BvgAS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FhaB</a:t>
            </a:r>
          </a:p>
        </p:txBody>
      </p:sp>
      <p:sp>
        <p:nvSpPr>
          <p:cNvPr id="40974" name="Text Box 37"/>
          <p:cNvSpPr txBox="1">
            <a:spLocks noChangeArrowheads="1"/>
          </p:cNvSpPr>
          <p:nvPr/>
        </p:nvSpPr>
        <p:spPr bwMode="auto">
          <a:xfrm>
            <a:off x="2551113" y="6354763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Flagella/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Chemotaxis</a:t>
            </a:r>
          </a:p>
        </p:txBody>
      </p:sp>
      <p:sp>
        <p:nvSpPr>
          <p:cNvPr id="40975" name="Text Box 38"/>
          <p:cNvSpPr txBox="1">
            <a:spLocks noChangeArrowheads="1"/>
          </p:cNvSpPr>
          <p:nvPr/>
        </p:nvSpPr>
        <p:spPr bwMode="auto">
          <a:xfrm>
            <a:off x="5773738" y="2306638"/>
            <a:ext cx="3095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200" b="1"/>
              <a:t>Φ</a:t>
            </a:r>
            <a:endParaRPr lang="en-US" altLang="en-US" sz="1200" b="1"/>
          </a:p>
        </p:txBody>
      </p:sp>
      <p:sp>
        <p:nvSpPr>
          <p:cNvPr id="40976" name="Text Box 39"/>
          <p:cNvSpPr txBox="1">
            <a:spLocks noChangeArrowheads="1"/>
          </p:cNvSpPr>
          <p:nvPr/>
        </p:nvSpPr>
        <p:spPr bwMode="auto">
          <a:xfrm>
            <a:off x="1430338" y="614362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Capsule A</a:t>
            </a:r>
          </a:p>
        </p:txBody>
      </p:sp>
      <p:sp>
        <p:nvSpPr>
          <p:cNvPr id="40977" name="Text Box 47"/>
          <p:cNvSpPr txBox="1">
            <a:spLocks noChangeArrowheads="1"/>
          </p:cNvSpPr>
          <p:nvPr/>
        </p:nvSpPr>
        <p:spPr bwMode="auto">
          <a:xfrm>
            <a:off x="5932488" y="2555875"/>
            <a:ext cx="546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BrkB</a:t>
            </a:r>
          </a:p>
        </p:txBody>
      </p:sp>
      <p:sp>
        <p:nvSpPr>
          <p:cNvPr id="40978" name="Text Box 48"/>
          <p:cNvSpPr txBox="1">
            <a:spLocks noChangeArrowheads="1"/>
          </p:cNvSpPr>
          <p:nvPr/>
        </p:nvSpPr>
        <p:spPr bwMode="auto">
          <a:xfrm>
            <a:off x="5583238" y="177482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D</a:t>
            </a:r>
          </a:p>
        </p:txBody>
      </p:sp>
      <p:sp>
        <p:nvSpPr>
          <p:cNvPr id="40979" name="Line 49"/>
          <p:cNvSpPr>
            <a:spLocks noChangeShapeType="1"/>
          </p:cNvSpPr>
          <p:nvPr/>
        </p:nvSpPr>
        <p:spPr bwMode="auto">
          <a:xfrm flipH="1">
            <a:off x="5537200" y="1982788"/>
            <a:ext cx="9366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50"/>
          <p:cNvSpPr>
            <a:spLocks noChangeShapeType="1"/>
          </p:cNvSpPr>
          <p:nvPr/>
        </p:nvSpPr>
        <p:spPr bwMode="auto">
          <a:xfrm flipH="1" flipV="1">
            <a:off x="5595938" y="2190750"/>
            <a:ext cx="1952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Rectangle 54"/>
          <p:cNvSpPr>
            <a:spLocks noChangeArrowheads="1"/>
          </p:cNvSpPr>
          <p:nvPr/>
        </p:nvSpPr>
        <p:spPr bwMode="auto">
          <a:xfrm>
            <a:off x="214313" y="2789238"/>
            <a:ext cx="496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DNT</a:t>
            </a:r>
          </a:p>
        </p:txBody>
      </p:sp>
      <p:sp>
        <p:nvSpPr>
          <p:cNvPr id="40982" name="Text Box 58"/>
          <p:cNvSpPr txBox="1">
            <a:spLocks noChangeArrowheads="1"/>
          </p:cNvSpPr>
          <p:nvPr/>
        </p:nvSpPr>
        <p:spPr bwMode="auto">
          <a:xfrm>
            <a:off x="4541838" y="6073775"/>
            <a:ext cx="701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B</a:t>
            </a:r>
          </a:p>
        </p:txBody>
      </p:sp>
      <p:sp>
        <p:nvSpPr>
          <p:cNvPr id="40983" name="Text Box 59"/>
          <p:cNvSpPr txBox="1">
            <a:spLocks noChangeArrowheads="1"/>
          </p:cNvSpPr>
          <p:nvPr/>
        </p:nvSpPr>
        <p:spPr bwMode="auto">
          <a:xfrm>
            <a:off x="508000" y="5370513"/>
            <a:ext cx="701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Pilus C</a:t>
            </a:r>
          </a:p>
        </p:txBody>
      </p:sp>
      <p:sp>
        <p:nvSpPr>
          <p:cNvPr id="40984" name="Line 60"/>
          <p:cNvSpPr>
            <a:spLocks noChangeShapeType="1"/>
          </p:cNvSpPr>
          <p:nvPr/>
        </p:nvSpPr>
        <p:spPr bwMode="auto">
          <a:xfrm flipH="1" flipV="1">
            <a:off x="5830888" y="2660650"/>
            <a:ext cx="16986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Line 62"/>
          <p:cNvSpPr>
            <a:spLocks noChangeShapeType="1"/>
          </p:cNvSpPr>
          <p:nvPr/>
        </p:nvSpPr>
        <p:spPr bwMode="auto">
          <a:xfrm flipV="1">
            <a:off x="1489075" y="5886450"/>
            <a:ext cx="2254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Text Box 65"/>
          <p:cNvSpPr txBox="1">
            <a:spLocks noChangeArrowheads="1"/>
          </p:cNvSpPr>
          <p:nvPr/>
        </p:nvSpPr>
        <p:spPr bwMode="auto">
          <a:xfrm>
            <a:off x="1430338" y="6143625"/>
            <a:ext cx="93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Capsule A</a:t>
            </a:r>
          </a:p>
        </p:txBody>
      </p:sp>
      <p:sp>
        <p:nvSpPr>
          <p:cNvPr id="40987" name="Line 66"/>
          <p:cNvSpPr>
            <a:spLocks noChangeShapeType="1"/>
          </p:cNvSpPr>
          <p:nvPr/>
        </p:nvSpPr>
        <p:spPr bwMode="auto">
          <a:xfrm flipH="1">
            <a:off x="1893888" y="6015038"/>
            <a:ext cx="66675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8" name="Line 67"/>
          <p:cNvSpPr>
            <a:spLocks noChangeShapeType="1"/>
          </p:cNvSpPr>
          <p:nvPr/>
        </p:nvSpPr>
        <p:spPr bwMode="auto">
          <a:xfrm flipH="1" flipV="1">
            <a:off x="1038225" y="2192338"/>
            <a:ext cx="57150" cy="36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89" name="Straight Connector 2"/>
          <p:cNvCxnSpPr>
            <a:cxnSpLocks noChangeShapeType="1"/>
          </p:cNvCxnSpPr>
          <p:nvPr/>
        </p:nvCxnSpPr>
        <p:spPr bwMode="auto">
          <a:xfrm>
            <a:off x="641350" y="3243263"/>
            <a:ext cx="66675" cy="127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90" name="Straight Connector 45"/>
          <p:cNvCxnSpPr>
            <a:cxnSpLocks noChangeShapeType="1"/>
          </p:cNvCxnSpPr>
          <p:nvPr/>
        </p:nvCxnSpPr>
        <p:spPr bwMode="auto">
          <a:xfrm>
            <a:off x="4970463" y="5676900"/>
            <a:ext cx="41275" cy="492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91" name="Text Box 35"/>
          <p:cNvSpPr txBox="1">
            <a:spLocks noChangeArrowheads="1"/>
          </p:cNvSpPr>
          <p:nvPr/>
        </p:nvSpPr>
        <p:spPr bwMode="auto">
          <a:xfrm>
            <a:off x="5002213" y="5735638"/>
            <a:ext cx="11255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Enterobactin</a:t>
            </a:r>
          </a:p>
        </p:txBody>
      </p:sp>
      <p:sp>
        <p:nvSpPr>
          <p:cNvPr id="40992" name="Text Box 35"/>
          <p:cNvSpPr txBox="1">
            <a:spLocks noChangeArrowheads="1"/>
          </p:cNvSpPr>
          <p:nvPr/>
        </p:nvSpPr>
        <p:spPr bwMode="auto">
          <a:xfrm>
            <a:off x="104775" y="3055938"/>
            <a:ext cx="5603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Alca-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ligin</a:t>
            </a:r>
          </a:p>
        </p:txBody>
      </p:sp>
      <p:sp>
        <p:nvSpPr>
          <p:cNvPr id="40993" name="Text Box 48"/>
          <p:cNvSpPr txBox="1">
            <a:spLocks noChangeArrowheads="1"/>
          </p:cNvSpPr>
          <p:nvPr/>
        </p:nvSpPr>
        <p:spPr bwMode="auto">
          <a:xfrm>
            <a:off x="1306513" y="153988"/>
            <a:ext cx="64452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/>
              <a:t>Massive gene loss during the evolution of </a:t>
            </a:r>
            <a:r>
              <a:rPr lang="en-US" altLang="en-US" sz="1900" b="1" i="1"/>
              <a:t>B. pertussis</a:t>
            </a:r>
            <a:endParaRPr lang="en-US" altLang="en-US" sz="19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/>
              <a:t>from a </a:t>
            </a:r>
            <a:r>
              <a:rPr lang="en-US" altLang="en-US" sz="1900" b="1" i="1"/>
              <a:t>B. bronchiseptica </a:t>
            </a:r>
            <a:r>
              <a:rPr lang="en-US" altLang="en-US" sz="1900" b="1"/>
              <a:t>- like ancestor</a:t>
            </a:r>
          </a:p>
        </p:txBody>
      </p:sp>
      <p:sp>
        <p:nvSpPr>
          <p:cNvPr id="40994" name="Oval 49"/>
          <p:cNvSpPr>
            <a:spLocks noChangeArrowheads="1"/>
          </p:cNvSpPr>
          <p:nvPr/>
        </p:nvSpPr>
        <p:spPr bwMode="auto">
          <a:xfrm rot="2807395">
            <a:off x="4129088" y="1981200"/>
            <a:ext cx="1282700" cy="558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5" name="Oval 50"/>
          <p:cNvSpPr>
            <a:spLocks noChangeArrowheads="1"/>
          </p:cNvSpPr>
          <p:nvPr/>
        </p:nvSpPr>
        <p:spPr bwMode="auto">
          <a:xfrm rot="4947286">
            <a:off x="4768851" y="3078162"/>
            <a:ext cx="1077912" cy="5318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6" name="Oval 51"/>
          <p:cNvSpPr>
            <a:spLocks noChangeArrowheads="1"/>
          </p:cNvSpPr>
          <p:nvPr/>
        </p:nvSpPr>
        <p:spPr bwMode="auto">
          <a:xfrm rot="11806691" flipH="1">
            <a:off x="2176463" y="5319713"/>
            <a:ext cx="1077912" cy="4556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7" name="Oval 52"/>
          <p:cNvSpPr>
            <a:spLocks noChangeArrowheads="1"/>
          </p:cNvSpPr>
          <p:nvPr/>
        </p:nvSpPr>
        <p:spPr bwMode="auto">
          <a:xfrm rot="6960716">
            <a:off x="4548982" y="4258468"/>
            <a:ext cx="996950" cy="63341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0" y="28575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Neighbor-joining trees of 16S rRNA gene sequences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8 concatenated ATP synthase proteins from </a:t>
            </a:r>
            <a:r>
              <a:rPr lang="en-US" altLang="en-US" sz="2400" b="1" i="1"/>
              <a:t>Bordetella</a:t>
            </a:r>
            <a:endParaRPr lang="en-US" altLang="en-US" sz="2400" b="1"/>
          </a:p>
        </p:txBody>
      </p:sp>
      <p:sp>
        <p:nvSpPr>
          <p:cNvPr id="6147" name="AutoShape 9"/>
          <p:cNvSpPr>
            <a:spLocks noChangeAspect="1" noChangeArrowheads="1" noTextEdit="1"/>
          </p:cNvSpPr>
          <p:nvPr/>
        </p:nvSpPr>
        <p:spPr bwMode="auto">
          <a:xfrm>
            <a:off x="484188" y="1778000"/>
            <a:ext cx="61483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5159375" y="1878013"/>
            <a:ext cx="1109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bronchiseptica</a:t>
            </a:r>
            <a:endParaRPr lang="en-US" altLang="en-US" sz="1100" b="1" i="1"/>
          </a:p>
        </p:txBody>
      </p:sp>
      <p:sp>
        <p:nvSpPr>
          <p:cNvPr id="6149" name="Freeform 12"/>
          <p:cNvSpPr>
            <a:spLocks/>
          </p:cNvSpPr>
          <p:nvPr/>
        </p:nvSpPr>
        <p:spPr bwMode="auto">
          <a:xfrm>
            <a:off x="5159375" y="1979613"/>
            <a:ext cx="0" cy="63500"/>
          </a:xfrm>
          <a:custGeom>
            <a:avLst/>
            <a:gdLst>
              <a:gd name="T0" fmla="*/ 2147483646 h 40"/>
              <a:gd name="T1" fmla="*/ 0 h 40"/>
              <a:gd name="T2" fmla="*/ 0 h 40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40">
                <a:moveTo>
                  <a:pt x="0" y="4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5159375" y="2005013"/>
            <a:ext cx="1046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parapertussis</a:t>
            </a:r>
            <a:endParaRPr lang="en-US" altLang="en-US" sz="1100" b="1" i="1"/>
          </a:p>
        </p:txBody>
      </p:sp>
      <p:sp>
        <p:nvSpPr>
          <p:cNvPr id="6151" name="Freeform 14"/>
          <p:cNvSpPr>
            <a:spLocks/>
          </p:cNvSpPr>
          <p:nvPr/>
        </p:nvSpPr>
        <p:spPr bwMode="auto">
          <a:xfrm>
            <a:off x="5159375" y="2055813"/>
            <a:ext cx="0" cy="50800"/>
          </a:xfrm>
          <a:custGeom>
            <a:avLst/>
            <a:gdLst>
              <a:gd name="T0" fmla="*/ 0 h 32"/>
              <a:gd name="T1" fmla="*/ 2147483646 h 32"/>
              <a:gd name="T2" fmla="*/ 2147483646 h 32"/>
              <a:gd name="T3" fmla="*/ 0 60000 65536"/>
              <a:gd name="T4" fmla="*/ 0 60000 65536"/>
              <a:gd name="T5" fmla="*/ 0 60000 65536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0" r="r" b="b"/>
            <a:pathLst>
              <a:path h="32">
                <a:moveTo>
                  <a:pt x="0" y="0"/>
                </a:moveTo>
                <a:lnTo>
                  <a:pt x="0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Freeform 15"/>
          <p:cNvSpPr>
            <a:spLocks/>
          </p:cNvSpPr>
          <p:nvPr/>
        </p:nvSpPr>
        <p:spPr bwMode="auto">
          <a:xfrm>
            <a:off x="5133975" y="2043113"/>
            <a:ext cx="25400" cy="127000"/>
          </a:xfrm>
          <a:custGeom>
            <a:avLst/>
            <a:gdLst>
              <a:gd name="T0" fmla="*/ 0 w 16"/>
              <a:gd name="T1" fmla="*/ 2147483646 h 80"/>
              <a:gd name="T2" fmla="*/ 0 w 16"/>
              <a:gd name="T3" fmla="*/ 0 h 80"/>
              <a:gd name="T4" fmla="*/ 2147483646 w 16"/>
              <a:gd name="T5" fmla="*/ 0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" h="80">
                <a:moveTo>
                  <a:pt x="0" y="80"/>
                </a:moveTo>
                <a:lnTo>
                  <a:pt x="0" y="0"/>
                </a:lnTo>
                <a:lnTo>
                  <a:pt x="1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5311775" y="2132013"/>
            <a:ext cx="76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pertussis</a:t>
            </a:r>
            <a:endParaRPr lang="en-US" altLang="en-US" sz="1100" b="1" i="1"/>
          </a:p>
        </p:txBody>
      </p:sp>
      <p:sp>
        <p:nvSpPr>
          <p:cNvPr id="6154" name="Freeform 17"/>
          <p:cNvSpPr>
            <a:spLocks/>
          </p:cNvSpPr>
          <p:nvPr/>
        </p:nvSpPr>
        <p:spPr bwMode="auto">
          <a:xfrm>
            <a:off x="5299075" y="2233613"/>
            <a:ext cx="12700" cy="63500"/>
          </a:xfrm>
          <a:custGeom>
            <a:avLst/>
            <a:gdLst>
              <a:gd name="T0" fmla="*/ 0 w 8"/>
              <a:gd name="T1" fmla="*/ 2147483646 h 40"/>
              <a:gd name="T2" fmla="*/ 0 w 8"/>
              <a:gd name="T3" fmla="*/ 0 h 40"/>
              <a:gd name="T4" fmla="*/ 2147483646 w 8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Rectangle 18"/>
          <p:cNvSpPr>
            <a:spLocks noChangeArrowheads="1"/>
          </p:cNvSpPr>
          <p:nvPr/>
        </p:nvSpPr>
        <p:spPr bwMode="auto">
          <a:xfrm>
            <a:off x="5705475" y="2259013"/>
            <a:ext cx="722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holmesii</a:t>
            </a:r>
            <a:endParaRPr lang="en-US" altLang="en-US" sz="1100" b="1" i="1"/>
          </a:p>
        </p:txBody>
      </p:sp>
      <p:sp>
        <p:nvSpPr>
          <p:cNvPr id="6156" name="Freeform 19"/>
          <p:cNvSpPr>
            <a:spLocks/>
          </p:cNvSpPr>
          <p:nvPr/>
        </p:nvSpPr>
        <p:spPr bwMode="auto">
          <a:xfrm>
            <a:off x="5299075" y="2309813"/>
            <a:ext cx="393700" cy="50800"/>
          </a:xfrm>
          <a:custGeom>
            <a:avLst/>
            <a:gdLst>
              <a:gd name="T0" fmla="*/ 0 w 248"/>
              <a:gd name="T1" fmla="*/ 0 h 32"/>
              <a:gd name="T2" fmla="*/ 0 w 248"/>
              <a:gd name="T3" fmla="*/ 2147483646 h 32"/>
              <a:gd name="T4" fmla="*/ 2147483646 w 248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8" h="32">
                <a:moveTo>
                  <a:pt x="0" y="0"/>
                </a:moveTo>
                <a:lnTo>
                  <a:pt x="0" y="32"/>
                </a:lnTo>
                <a:lnTo>
                  <a:pt x="248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Freeform 20"/>
          <p:cNvSpPr>
            <a:spLocks/>
          </p:cNvSpPr>
          <p:nvPr/>
        </p:nvSpPr>
        <p:spPr bwMode="auto">
          <a:xfrm>
            <a:off x="5133975" y="2182813"/>
            <a:ext cx="165100" cy="114300"/>
          </a:xfrm>
          <a:custGeom>
            <a:avLst/>
            <a:gdLst>
              <a:gd name="T0" fmla="*/ 0 w 104"/>
              <a:gd name="T1" fmla="*/ 0 h 72"/>
              <a:gd name="T2" fmla="*/ 0 w 104"/>
              <a:gd name="T3" fmla="*/ 2147483646 h 72"/>
              <a:gd name="T4" fmla="*/ 2147483646 w 104"/>
              <a:gd name="T5" fmla="*/ 2147483646 h 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72">
                <a:moveTo>
                  <a:pt x="0" y="0"/>
                </a:moveTo>
                <a:lnTo>
                  <a:pt x="0" y="72"/>
                </a:lnTo>
                <a:lnTo>
                  <a:pt x="104" y="7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Freeform 21"/>
          <p:cNvSpPr>
            <a:spLocks/>
          </p:cNvSpPr>
          <p:nvPr/>
        </p:nvSpPr>
        <p:spPr bwMode="auto">
          <a:xfrm>
            <a:off x="4791075" y="2170113"/>
            <a:ext cx="342900" cy="203200"/>
          </a:xfrm>
          <a:custGeom>
            <a:avLst/>
            <a:gdLst>
              <a:gd name="T0" fmla="*/ 0 w 216"/>
              <a:gd name="T1" fmla="*/ 2147483646 h 128"/>
              <a:gd name="T2" fmla="*/ 0 w 216"/>
              <a:gd name="T3" fmla="*/ 0 h 128"/>
              <a:gd name="T4" fmla="*/ 2147483646 w 216"/>
              <a:gd name="T5" fmla="*/ 0 h 1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" h="128">
                <a:moveTo>
                  <a:pt x="0" y="128"/>
                </a:moveTo>
                <a:lnTo>
                  <a:pt x="0" y="0"/>
                </a:lnTo>
                <a:lnTo>
                  <a:pt x="21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Rectangle 22"/>
          <p:cNvSpPr>
            <a:spLocks noChangeArrowheads="1"/>
          </p:cNvSpPr>
          <p:nvPr/>
        </p:nvSpPr>
        <p:spPr bwMode="auto">
          <a:xfrm>
            <a:off x="5108575" y="2386013"/>
            <a:ext cx="528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hinzii</a:t>
            </a:r>
            <a:endParaRPr lang="en-US" altLang="en-US" sz="1100" b="1" i="1"/>
          </a:p>
        </p:txBody>
      </p:sp>
      <p:sp>
        <p:nvSpPr>
          <p:cNvPr id="6160" name="Freeform 23"/>
          <p:cNvSpPr>
            <a:spLocks/>
          </p:cNvSpPr>
          <p:nvPr/>
        </p:nvSpPr>
        <p:spPr bwMode="auto">
          <a:xfrm>
            <a:off x="4981575" y="2487613"/>
            <a:ext cx="127000" cy="88900"/>
          </a:xfrm>
          <a:custGeom>
            <a:avLst/>
            <a:gdLst>
              <a:gd name="T0" fmla="*/ 0 w 80"/>
              <a:gd name="T1" fmla="*/ 2147483646 h 56"/>
              <a:gd name="T2" fmla="*/ 0 w 80"/>
              <a:gd name="T3" fmla="*/ 0 h 56"/>
              <a:gd name="T4" fmla="*/ 2147483646 w 80"/>
              <a:gd name="T5" fmla="*/ 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56">
                <a:moveTo>
                  <a:pt x="0" y="56"/>
                </a:moveTo>
                <a:lnTo>
                  <a:pt x="0" y="0"/>
                </a:lnTo>
                <a:lnTo>
                  <a:pt x="8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Rectangle 24"/>
          <p:cNvSpPr>
            <a:spLocks noChangeArrowheads="1"/>
          </p:cNvSpPr>
          <p:nvPr/>
        </p:nvSpPr>
        <p:spPr bwMode="auto">
          <a:xfrm>
            <a:off x="5718175" y="2513013"/>
            <a:ext cx="7953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trematum</a:t>
            </a:r>
            <a:endParaRPr lang="en-US" altLang="en-US" sz="1100" b="1" i="1"/>
          </a:p>
        </p:txBody>
      </p:sp>
      <p:sp>
        <p:nvSpPr>
          <p:cNvPr id="6162" name="Freeform 25"/>
          <p:cNvSpPr>
            <a:spLocks/>
          </p:cNvSpPr>
          <p:nvPr/>
        </p:nvSpPr>
        <p:spPr bwMode="auto">
          <a:xfrm>
            <a:off x="5184775" y="2614613"/>
            <a:ext cx="520700" cy="63500"/>
          </a:xfrm>
          <a:custGeom>
            <a:avLst/>
            <a:gdLst>
              <a:gd name="T0" fmla="*/ 0 w 328"/>
              <a:gd name="T1" fmla="*/ 2147483646 h 40"/>
              <a:gd name="T2" fmla="*/ 0 w 328"/>
              <a:gd name="T3" fmla="*/ 0 h 40"/>
              <a:gd name="T4" fmla="*/ 2147483646 w 328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8" h="40">
                <a:moveTo>
                  <a:pt x="0" y="40"/>
                </a:moveTo>
                <a:lnTo>
                  <a:pt x="0" y="0"/>
                </a:lnTo>
                <a:lnTo>
                  <a:pt x="32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Rectangle 26"/>
          <p:cNvSpPr>
            <a:spLocks noChangeArrowheads="1"/>
          </p:cNvSpPr>
          <p:nvPr/>
        </p:nvSpPr>
        <p:spPr bwMode="auto">
          <a:xfrm>
            <a:off x="5680075" y="2640013"/>
            <a:ext cx="581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avium</a:t>
            </a:r>
            <a:endParaRPr lang="en-US" altLang="en-US" sz="1100" b="1" i="1"/>
          </a:p>
        </p:txBody>
      </p:sp>
      <p:sp>
        <p:nvSpPr>
          <p:cNvPr id="6164" name="Freeform 27"/>
          <p:cNvSpPr>
            <a:spLocks/>
          </p:cNvSpPr>
          <p:nvPr/>
        </p:nvSpPr>
        <p:spPr bwMode="auto">
          <a:xfrm>
            <a:off x="5184775" y="2690813"/>
            <a:ext cx="495300" cy="50800"/>
          </a:xfrm>
          <a:custGeom>
            <a:avLst/>
            <a:gdLst>
              <a:gd name="T0" fmla="*/ 0 w 312"/>
              <a:gd name="T1" fmla="*/ 0 h 32"/>
              <a:gd name="T2" fmla="*/ 0 w 312"/>
              <a:gd name="T3" fmla="*/ 2147483646 h 32"/>
              <a:gd name="T4" fmla="*/ 2147483646 w 312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" h="32">
                <a:moveTo>
                  <a:pt x="0" y="0"/>
                </a:moveTo>
                <a:lnTo>
                  <a:pt x="0" y="32"/>
                </a:lnTo>
                <a:lnTo>
                  <a:pt x="312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28"/>
          <p:cNvSpPr>
            <a:spLocks/>
          </p:cNvSpPr>
          <p:nvPr/>
        </p:nvSpPr>
        <p:spPr bwMode="auto">
          <a:xfrm>
            <a:off x="4981575" y="2589213"/>
            <a:ext cx="203200" cy="88900"/>
          </a:xfrm>
          <a:custGeom>
            <a:avLst/>
            <a:gdLst>
              <a:gd name="T0" fmla="*/ 0 w 128"/>
              <a:gd name="T1" fmla="*/ 0 h 56"/>
              <a:gd name="T2" fmla="*/ 0 w 128"/>
              <a:gd name="T3" fmla="*/ 2147483646 h 56"/>
              <a:gd name="T4" fmla="*/ 2147483646 w 128"/>
              <a:gd name="T5" fmla="*/ 2147483646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" h="56">
                <a:moveTo>
                  <a:pt x="0" y="0"/>
                </a:moveTo>
                <a:lnTo>
                  <a:pt x="0" y="56"/>
                </a:lnTo>
                <a:lnTo>
                  <a:pt x="128" y="5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Freeform 29"/>
          <p:cNvSpPr>
            <a:spLocks/>
          </p:cNvSpPr>
          <p:nvPr/>
        </p:nvSpPr>
        <p:spPr bwMode="auto">
          <a:xfrm>
            <a:off x="4791075" y="2386013"/>
            <a:ext cx="190500" cy="203200"/>
          </a:xfrm>
          <a:custGeom>
            <a:avLst/>
            <a:gdLst>
              <a:gd name="T0" fmla="*/ 0 w 120"/>
              <a:gd name="T1" fmla="*/ 0 h 128"/>
              <a:gd name="T2" fmla="*/ 0 w 120"/>
              <a:gd name="T3" fmla="*/ 2147483646 h 128"/>
              <a:gd name="T4" fmla="*/ 2147483646 w 120"/>
              <a:gd name="T5" fmla="*/ 2147483646 h 1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128">
                <a:moveTo>
                  <a:pt x="0" y="0"/>
                </a:moveTo>
                <a:lnTo>
                  <a:pt x="0" y="128"/>
                </a:lnTo>
                <a:lnTo>
                  <a:pt x="120" y="12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Freeform 30"/>
          <p:cNvSpPr>
            <a:spLocks/>
          </p:cNvSpPr>
          <p:nvPr/>
        </p:nvSpPr>
        <p:spPr bwMode="auto">
          <a:xfrm>
            <a:off x="4295775" y="2386013"/>
            <a:ext cx="495300" cy="266700"/>
          </a:xfrm>
          <a:custGeom>
            <a:avLst/>
            <a:gdLst>
              <a:gd name="T0" fmla="*/ 0 w 312"/>
              <a:gd name="T1" fmla="*/ 2147483646 h 168"/>
              <a:gd name="T2" fmla="*/ 0 w 312"/>
              <a:gd name="T3" fmla="*/ 0 h 168"/>
              <a:gd name="T4" fmla="*/ 2147483646 w 312"/>
              <a:gd name="T5" fmla="*/ 0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" h="168">
                <a:moveTo>
                  <a:pt x="0" y="168"/>
                </a:moveTo>
                <a:lnTo>
                  <a:pt x="0" y="0"/>
                </a:lnTo>
                <a:lnTo>
                  <a:pt x="31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Rectangle 31"/>
          <p:cNvSpPr>
            <a:spLocks noChangeArrowheads="1"/>
          </p:cNvSpPr>
          <p:nvPr/>
        </p:nvSpPr>
        <p:spPr bwMode="auto">
          <a:xfrm>
            <a:off x="4943475" y="2767013"/>
            <a:ext cx="511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petrii</a:t>
            </a:r>
            <a:endParaRPr lang="en-US" altLang="en-US" sz="1100" b="1" i="1"/>
          </a:p>
        </p:txBody>
      </p:sp>
      <p:sp>
        <p:nvSpPr>
          <p:cNvPr id="6169" name="Freeform 32"/>
          <p:cNvSpPr>
            <a:spLocks/>
          </p:cNvSpPr>
          <p:nvPr/>
        </p:nvSpPr>
        <p:spPr bwMode="auto">
          <a:xfrm>
            <a:off x="4448175" y="2868613"/>
            <a:ext cx="482600" cy="63500"/>
          </a:xfrm>
          <a:custGeom>
            <a:avLst/>
            <a:gdLst>
              <a:gd name="T0" fmla="*/ 0 w 304"/>
              <a:gd name="T1" fmla="*/ 2147483646 h 40"/>
              <a:gd name="T2" fmla="*/ 0 w 304"/>
              <a:gd name="T3" fmla="*/ 0 h 40"/>
              <a:gd name="T4" fmla="*/ 2147483646 w 304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4" h="40">
                <a:moveTo>
                  <a:pt x="0" y="40"/>
                </a:moveTo>
                <a:lnTo>
                  <a:pt x="0" y="0"/>
                </a:lnTo>
                <a:lnTo>
                  <a:pt x="30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Rectangle 33"/>
          <p:cNvSpPr>
            <a:spLocks noChangeArrowheads="1"/>
          </p:cNvSpPr>
          <p:nvPr/>
        </p:nvSpPr>
        <p:spPr bwMode="auto">
          <a:xfrm>
            <a:off x="5514975" y="2894013"/>
            <a:ext cx="698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ansorpii</a:t>
            </a:r>
            <a:endParaRPr lang="en-US" altLang="en-US" sz="1100" b="1" i="1"/>
          </a:p>
        </p:txBody>
      </p:sp>
      <p:sp>
        <p:nvSpPr>
          <p:cNvPr id="6171" name="Freeform 34"/>
          <p:cNvSpPr>
            <a:spLocks/>
          </p:cNvSpPr>
          <p:nvPr/>
        </p:nvSpPr>
        <p:spPr bwMode="auto">
          <a:xfrm>
            <a:off x="4448175" y="2944813"/>
            <a:ext cx="1066800" cy="50800"/>
          </a:xfrm>
          <a:custGeom>
            <a:avLst/>
            <a:gdLst>
              <a:gd name="T0" fmla="*/ 0 w 672"/>
              <a:gd name="T1" fmla="*/ 0 h 32"/>
              <a:gd name="T2" fmla="*/ 0 w 672"/>
              <a:gd name="T3" fmla="*/ 2147483646 h 32"/>
              <a:gd name="T4" fmla="*/ 2147483646 w 672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2" h="32">
                <a:moveTo>
                  <a:pt x="0" y="0"/>
                </a:moveTo>
                <a:lnTo>
                  <a:pt x="0" y="32"/>
                </a:lnTo>
                <a:lnTo>
                  <a:pt x="672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35"/>
          <p:cNvSpPr>
            <a:spLocks/>
          </p:cNvSpPr>
          <p:nvPr/>
        </p:nvSpPr>
        <p:spPr bwMode="auto">
          <a:xfrm>
            <a:off x="4295775" y="2665413"/>
            <a:ext cx="152400" cy="266700"/>
          </a:xfrm>
          <a:custGeom>
            <a:avLst/>
            <a:gdLst>
              <a:gd name="T0" fmla="*/ 0 w 96"/>
              <a:gd name="T1" fmla="*/ 0 h 168"/>
              <a:gd name="T2" fmla="*/ 0 w 96"/>
              <a:gd name="T3" fmla="*/ 2147483646 h 168"/>
              <a:gd name="T4" fmla="*/ 2147483646 w 96"/>
              <a:gd name="T5" fmla="*/ 2147483646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68">
                <a:moveTo>
                  <a:pt x="0" y="0"/>
                </a:moveTo>
                <a:lnTo>
                  <a:pt x="0" y="168"/>
                </a:lnTo>
                <a:lnTo>
                  <a:pt x="96" y="16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Freeform 36"/>
          <p:cNvSpPr>
            <a:spLocks/>
          </p:cNvSpPr>
          <p:nvPr/>
        </p:nvSpPr>
        <p:spPr bwMode="auto">
          <a:xfrm>
            <a:off x="623888" y="2652713"/>
            <a:ext cx="3671887" cy="228600"/>
          </a:xfrm>
          <a:custGeom>
            <a:avLst/>
            <a:gdLst>
              <a:gd name="T0" fmla="*/ 0 w 2313"/>
              <a:gd name="T1" fmla="*/ 2147483646 h 144"/>
              <a:gd name="T2" fmla="*/ 0 w 2313"/>
              <a:gd name="T3" fmla="*/ 0 h 144"/>
              <a:gd name="T4" fmla="*/ 2147483646 w 2313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3" h="144">
                <a:moveTo>
                  <a:pt x="0" y="144"/>
                </a:moveTo>
                <a:lnTo>
                  <a:pt x="0" y="0"/>
                </a:lnTo>
                <a:lnTo>
                  <a:pt x="231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Rectangle 37"/>
          <p:cNvSpPr>
            <a:spLocks noChangeArrowheads="1"/>
          </p:cNvSpPr>
          <p:nvPr/>
        </p:nvSpPr>
        <p:spPr bwMode="auto">
          <a:xfrm>
            <a:off x="5718175" y="3021013"/>
            <a:ext cx="823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Burkholderia</a:t>
            </a:r>
            <a:endParaRPr lang="en-US" altLang="en-US" sz="1100" b="1" i="1"/>
          </a:p>
        </p:txBody>
      </p:sp>
      <p:sp>
        <p:nvSpPr>
          <p:cNvPr id="6175" name="Freeform 38"/>
          <p:cNvSpPr>
            <a:spLocks/>
          </p:cNvSpPr>
          <p:nvPr/>
        </p:nvSpPr>
        <p:spPr bwMode="auto">
          <a:xfrm>
            <a:off x="623888" y="2894013"/>
            <a:ext cx="5081587" cy="228600"/>
          </a:xfrm>
          <a:custGeom>
            <a:avLst/>
            <a:gdLst>
              <a:gd name="T0" fmla="*/ 0 w 3201"/>
              <a:gd name="T1" fmla="*/ 0 h 144"/>
              <a:gd name="T2" fmla="*/ 0 w 3201"/>
              <a:gd name="T3" fmla="*/ 2147483646 h 144"/>
              <a:gd name="T4" fmla="*/ 2147483646 w 3201"/>
              <a:gd name="T5" fmla="*/ 2147483646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01" h="144">
                <a:moveTo>
                  <a:pt x="0" y="0"/>
                </a:moveTo>
                <a:lnTo>
                  <a:pt x="0" y="144"/>
                </a:lnTo>
                <a:lnTo>
                  <a:pt x="3201" y="14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9"/>
          <p:cNvSpPr>
            <a:spLocks noChangeShapeType="1"/>
          </p:cNvSpPr>
          <p:nvPr/>
        </p:nvSpPr>
        <p:spPr bwMode="auto">
          <a:xfrm>
            <a:off x="1258888" y="3363913"/>
            <a:ext cx="1003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40"/>
          <p:cNvSpPr>
            <a:spLocks noChangeShapeType="1"/>
          </p:cNvSpPr>
          <p:nvPr/>
        </p:nvSpPr>
        <p:spPr bwMode="auto">
          <a:xfrm>
            <a:off x="1258888" y="3313113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41"/>
          <p:cNvSpPr>
            <a:spLocks noChangeShapeType="1"/>
          </p:cNvSpPr>
          <p:nvPr/>
        </p:nvSpPr>
        <p:spPr bwMode="auto">
          <a:xfrm>
            <a:off x="2262188" y="3313113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Rectangle 42"/>
          <p:cNvSpPr>
            <a:spLocks noChangeArrowheads="1"/>
          </p:cNvSpPr>
          <p:nvPr/>
        </p:nvSpPr>
        <p:spPr bwMode="auto">
          <a:xfrm>
            <a:off x="1627188" y="3414713"/>
            <a:ext cx="2714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MS Sans Serif"/>
              </a:rPr>
              <a:t>0.01</a:t>
            </a:r>
            <a:endParaRPr lang="en-US" altLang="en-US" sz="1400" b="1"/>
          </a:p>
        </p:txBody>
      </p:sp>
      <p:sp>
        <p:nvSpPr>
          <p:cNvPr id="6180" name="AutoShape 43"/>
          <p:cNvSpPr>
            <a:spLocks noChangeAspect="1" noChangeArrowheads="1" noTextEdit="1"/>
          </p:cNvSpPr>
          <p:nvPr/>
        </p:nvSpPr>
        <p:spPr bwMode="auto">
          <a:xfrm>
            <a:off x="496888" y="4402138"/>
            <a:ext cx="61356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Rectangle 45"/>
          <p:cNvSpPr>
            <a:spLocks noChangeArrowheads="1"/>
          </p:cNvSpPr>
          <p:nvPr/>
        </p:nvSpPr>
        <p:spPr bwMode="auto">
          <a:xfrm>
            <a:off x="5565775" y="4478338"/>
            <a:ext cx="722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holmesii</a:t>
            </a:r>
            <a:endParaRPr lang="en-US" altLang="en-US" sz="1100" b="1" i="1"/>
          </a:p>
        </p:txBody>
      </p:sp>
      <p:sp>
        <p:nvSpPr>
          <p:cNvPr id="6182" name="Freeform 46"/>
          <p:cNvSpPr>
            <a:spLocks/>
          </p:cNvSpPr>
          <p:nvPr/>
        </p:nvSpPr>
        <p:spPr bwMode="auto">
          <a:xfrm>
            <a:off x="5235575" y="4579938"/>
            <a:ext cx="330200" cy="63500"/>
          </a:xfrm>
          <a:custGeom>
            <a:avLst/>
            <a:gdLst>
              <a:gd name="T0" fmla="*/ 0 w 208"/>
              <a:gd name="T1" fmla="*/ 2147483646 h 40"/>
              <a:gd name="T2" fmla="*/ 0 w 208"/>
              <a:gd name="T3" fmla="*/ 0 h 40"/>
              <a:gd name="T4" fmla="*/ 2147483646 w 208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" h="40">
                <a:moveTo>
                  <a:pt x="0" y="40"/>
                </a:moveTo>
                <a:lnTo>
                  <a:pt x="0" y="0"/>
                </a:lnTo>
                <a:lnTo>
                  <a:pt x="20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Rectangle 47"/>
          <p:cNvSpPr>
            <a:spLocks noChangeArrowheads="1"/>
          </p:cNvSpPr>
          <p:nvPr/>
        </p:nvSpPr>
        <p:spPr bwMode="auto">
          <a:xfrm>
            <a:off x="5387975" y="4605338"/>
            <a:ext cx="528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hinzii</a:t>
            </a:r>
            <a:endParaRPr lang="en-US" altLang="en-US" sz="1100" b="1" i="1"/>
          </a:p>
        </p:txBody>
      </p:sp>
      <p:sp>
        <p:nvSpPr>
          <p:cNvPr id="6184" name="Freeform 48"/>
          <p:cNvSpPr>
            <a:spLocks/>
          </p:cNvSpPr>
          <p:nvPr/>
        </p:nvSpPr>
        <p:spPr bwMode="auto">
          <a:xfrm>
            <a:off x="5235575" y="4656138"/>
            <a:ext cx="139700" cy="50800"/>
          </a:xfrm>
          <a:custGeom>
            <a:avLst/>
            <a:gdLst>
              <a:gd name="T0" fmla="*/ 0 w 88"/>
              <a:gd name="T1" fmla="*/ 0 h 32"/>
              <a:gd name="T2" fmla="*/ 0 w 88"/>
              <a:gd name="T3" fmla="*/ 2147483646 h 32"/>
              <a:gd name="T4" fmla="*/ 2147483646 w 88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8" h="32">
                <a:moveTo>
                  <a:pt x="0" y="0"/>
                </a:moveTo>
                <a:lnTo>
                  <a:pt x="0" y="32"/>
                </a:lnTo>
                <a:lnTo>
                  <a:pt x="88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Freeform 49"/>
          <p:cNvSpPr>
            <a:spLocks/>
          </p:cNvSpPr>
          <p:nvPr/>
        </p:nvSpPr>
        <p:spPr bwMode="auto">
          <a:xfrm>
            <a:off x="5083175" y="4643438"/>
            <a:ext cx="152400" cy="88900"/>
          </a:xfrm>
          <a:custGeom>
            <a:avLst/>
            <a:gdLst>
              <a:gd name="T0" fmla="*/ 0 w 96"/>
              <a:gd name="T1" fmla="*/ 2147483646 h 56"/>
              <a:gd name="T2" fmla="*/ 0 w 96"/>
              <a:gd name="T3" fmla="*/ 0 h 56"/>
              <a:gd name="T4" fmla="*/ 2147483646 w 96"/>
              <a:gd name="T5" fmla="*/ 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56">
                <a:moveTo>
                  <a:pt x="0" y="56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Rectangle 50"/>
          <p:cNvSpPr>
            <a:spLocks noChangeArrowheads="1"/>
          </p:cNvSpPr>
          <p:nvPr/>
        </p:nvSpPr>
        <p:spPr bwMode="auto">
          <a:xfrm>
            <a:off x="5616575" y="4732338"/>
            <a:ext cx="581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avium</a:t>
            </a:r>
            <a:endParaRPr lang="en-US" altLang="en-US" sz="1100" b="1" i="1"/>
          </a:p>
        </p:txBody>
      </p:sp>
      <p:sp>
        <p:nvSpPr>
          <p:cNvPr id="6187" name="Freeform 51"/>
          <p:cNvSpPr>
            <a:spLocks/>
          </p:cNvSpPr>
          <p:nvPr/>
        </p:nvSpPr>
        <p:spPr bwMode="auto">
          <a:xfrm>
            <a:off x="5083175" y="4745038"/>
            <a:ext cx="533400" cy="88900"/>
          </a:xfrm>
          <a:custGeom>
            <a:avLst/>
            <a:gdLst>
              <a:gd name="T0" fmla="*/ 0 w 336"/>
              <a:gd name="T1" fmla="*/ 0 h 56"/>
              <a:gd name="T2" fmla="*/ 0 w 336"/>
              <a:gd name="T3" fmla="*/ 2147483646 h 56"/>
              <a:gd name="T4" fmla="*/ 2147483646 w 336"/>
              <a:gd name="T5" fmla="*/ 2147483646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56">
                <a:moveTo>
                  <a:pt x="0" y="0"/>
                </a:moveTo>
                <a:lnTo>
                  <a:pt x="0" y="56"/>
                </a:lnTo>
                <a:lnTo>
                  <a:pt x="336" y="5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Freeform 52"/>
          <p:cNvSpPr>
            <a:spLocks/>
          </p:cNvSpPr>
          <p:nvPr/>
        </p:nvSpPr>
        <p:spPr bwMode="auto">
          <a:xfrm>
            <a:off x="4892675" y="4745038"/>
            <a:ext cx="190500" cy="101600"/>
          </a:xfrm>
          <a:custGeom>
            <a:avLst/>
            <a:gdLst>
              <a:gd name="T0" fmla="*/ 0 w 120"/>
              <a:gd name="T1" fmla="*/ 2147483646 h 64"/>
              <a:gd name="T2" fmla="*/ 0 w 120"/>
              <a:gd name="T3" fmla="*/ 0 h 64"/>
              <a:gd name="T4" fmla="*/ 2147483646 w 120"/>
              <a:gd name="T5" fmla="*/ 0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64">
                <a:moveTo>
                  <a:pt x="0" y="64"/>
                </a:moveTo>
                <a:lnTo>
                  <a:pt x="0" y="0"/>
                </a:lnTo>
                <a:lnTo>
                  <a:pt x="12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Rectangle 53"/>
          <p:cNvSpPr>
            <a:spLocks noChangeArrowheads="1"/>
          </p:cNvSpPr>
          <p:nvPr/>
        </p:nvSpPr>
        <p:spPr bwMode="auto">
          <a:xfrm>
            <a:off x="5718175" y="4859338"/>
            <a:ext cx="7953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trematum</a:t>
            </a:r>
            <a:endParaRPr lang="en-US" altLang="en-US" sz="1100" b="1" i="1"/>
          </a:p>
        </p:txBody>
      </p:sp>
      <p:sp>
        <p:nvSpPr>
          <p:cNvPr id="6190" name="Freeform 54"/>
          <p:cNvSpPr>
            <a:spLocks/>
          </p:cNvSpPr>
          <p:nvPr/>
        </p:nvSpPr>
        <p:spPr bwMode="auto">
          <a:xfrm>
            <a:off x="4892675" y="4859338"/>
            <a:ext cx="812800" cy="101600"/>
          </a:xfrm>
          <a:custGeom>
            <a:avLst/>
            <a:gdLst>
              <a:gd name="T0" fmla="*/ 0 w 512"/>
              <a:gd name="T1" fmla="*/ 0 h 64"/>
              <a:gd name="T2" fmla="*/ 0 w 512"/>
              <a:gd name="T3" fmla="*/ 2147483646 h 64"/>
              <a:gd name="T4" fmla="*/ 2147483646 w 512"/>
              <a:gd name="T5" fmla="*/ 2147483646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12" h="64">
                <a:moveTo>
                  <a:pt x="0" y="0"/>
                </a:moveTo>
                <a:lnTo>
                  <a:pt x="0" y="64"/>
                </a:lnTo>
                <a:lnTo>
                  <a:pt x="512" y="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1" name="Freeform 55"/>
          <p:cNvSpPr>
            <a:spLocks/>
          </p:cNvSpPr>
          <p:nvPr/>
        </p:nvSpPr>
        <p:spPr bwMode="auto">
          <a:xfrm>
            <a:off x="4664075" y="4859338"/>
            <a:ext cx="228600" cy="152400"/>
          </a:xfrm>
          <a:custGeom>
            <a:avLst/>
            <a:gdLst>
              <a:gd name="T0" fmla="*/ 0 w 144"/>
              <a:gd name="T1" fmla="*/ 2147483646 h 96"/>
              <a:gd name="T2" fmla="*/ 0 w 144"/>
              <a:gd name="T3" fmla="*/ 0 h 96"/>
              <a:gd name="T4" fmla="*/ 2147483646 w 144"/>
              <a:gd name="T5" fmla="*/ 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96">
                <a:moveTo>
                  <a:pt x="0" y="96"/>
                </a:move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2" name="Rectangle 56"/>
          <p:cNvSpPr>
            <a:spLocks noChangeArrowheads="1"/>
          </p:cNvSpPr>
          <p:nvPr/>
        </p:nvSpPr>
        <p:spPr bwMode="auto">
          <a:xfrm>
            <a:off x="5324475" y="4986338"/>
            <a:ext cx="76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pertussis</a:t>
            </a:r>
            <a:endParaRPr lang="en-US" altLang="en-US" sz="1100" b="1" i="1"/>
          </a:p>
        </p:txBody>
      </p:sp>
      <p:sp>
        <p:nvSpPr>
          <p:cNvPr id="6193" name="Freeform 57"/>
          <p:cNvSpPr>
            <a:spLocks/>
          </p:cNvSpPr>
          <p:nvPr/>
        </p:nvSpPr>
        <p:spPr bwMode="auto">
          <a:xfrm>
            <a:off x="5273675" y="5087938"/>
            <a:ext cx="50800" cy="88900"/>
          </a:xfrm>
          <a:custGeom>
            <a:avLst/>
            <a:gdLst>
              <a:gd name="T0" fmla="*/ 0 w 32"/>
              <a:gd name="T1" fmla="*/ 2147483646 h 56"/>
              <a:gd name="T2" fmla="*/ 0 w 32"/>
              <a:gd name="T3" fmla="*/ 0 h 56"/>
              <a:gd name="T4" fmla="*/ 2147483646 w 32"/>
              <a:gd name="T5" fmla="*/ 0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" h="56">
                <a:moveTo>
                  <a:pt x="0" y="56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4" name="Rectangle 58"/>
          <p:cNvSpPr>
            <a:spLocks noChangeArrowheads="1"/>
          </p:cNvSpPr>
          <p:nvPr/>
        </p:nvSpPr>
        <p:spPr bwMode="auto">
          <a:xfrm>
            <a:off x="5299075" y="5113338"/>
            <a:ext cx="11096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bronchiseptica</a:t>
            </a:r>
            <a:endParaRPr lang="en-US" altLang="en-US" sz="1100" b="1" i="1"/>
          </a:p>
        </p:txBody>
      </p:sp>
      <p:sp>
        <p:nvSpPr>
          <p:cNvPr id="6195" name="Freeform 59"/>
          <p:cNvSpPr>
            <a:spLocks/>
          </p:cNvSpPr>
          <p:nvPr/>
        </p:nvSpPr>
        <p:spPr bwMode="auto">
          <a:xfrm>
            <a:off x="5286375" y="5214938"/>
            <a:ext cx="12700" cy="63500"/>
          </a:xfrm>
          <a:custGeom>
            <a:avLst/>
            <a:gdLst>
              <a:gd name="T0" fmla="*/ 0 w 8"/>
              <a:gd name="T1" fmla="*/ 2147483646 h 40"/>
              <a:gd name="T2" fmla="*/ 0 w 8"/>
              <a:gd name="T3" fmla="*/ 0 h 40"/>
              <a:gd name="T4" fmla="*/ 2147483646 w 8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" name="Rectangle 60"/>
          <p:cNvSpPr>
            <a:spLocks noChangeArrowheads="1"/>
          </p:cNvSpPr>
          <p:nvPr/>
        </p:nvSpPr>
        <p:spPr bwMode="auto">
          <a:xfrm>
            <a:off x="5311775" y="5240338"/>
            <a:ext cx="1046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parapertussis</a:t>
            </a:r>
            <a:endParaRPr lang="en-US" altLang="en-US" sz="1100" b="1" i="1"/>
          </a:p>
        </p:txBody>
      </p:sp>
      <p:sp>
        <p:nvSpPr>
          <p:cNvPr id="6197" name="Freeform 61"/>
          <p:cNvSpPr>
            <a:spLocks/>
          </p:cNvSpPr>
          <p:nvPr/>
        </p:nvSpPr>
        <p:spPr bwMode="auto">
          <a:xfrm>
            <a:off x="5286375" y="5291138"/>
            <a:ext cx="12700" cy="50800"/>
          </a:xfrm>
          <a:custGeom>
            <a:avLst/>
            <a:gdLst>
              <a:gd name="T0" fmla="*/ 0 w 8"/>
              <a:gd name="T1" fmla="*/ 0 h 32"/>
              <a:gd name="T2" fmla="*/ 0 w 8"/>
              <a:gd name="T3" fmla="*/ 2147483646 h 32"/>
              <a:gd name="T4" fmla="*/ 2147483646 w 8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32">
                <a:moveTo>
                  <a:pt x="0" y="0"/>
                </a:moveTo>
                <a:lnTo>
                  <a:pt x="0" y="32"/>
                </a:lnTo>
                <a:lnTo>
                  <a:pt x="8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8" name="Freeform 62"/>
          <p:cNvSpPr>
            <a:spLocks/>
          </p:cNvSpPr>
          <p:nvPr/>
        </p:nvSpPr>
        <p:spPr bwMode="auto">
          <a:xfrm>
            <a:off x="5273675" y="5189538"/>
            <a:ext cx="12700" cy="88900"/>
          </a:xfrm>
          <a:custGeom>
            <a:avLst/>
            <a:gdLst>
              <a:gd name="T0" fmla="*/ 0 w 8"/>
              <a:gd name="T1" fmla="*/ 0 h 56"/>
              <a:gd name="T2" fmla="*/ 0 w 8"/>
              <a:gd name="T3" fmla="*/ 2147483646 h 56"/>
              <a:gd name="T4" fmla="*/ 2147483646 w 8"/>
              <a:gd name="T5" fmla="*/ 2147483646 h 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" h="56">
                <a:moveTo>
                  <a:pt x="0" y="0"/>
                </a:moveTo>
                <a:lnTo>
                  <a:pt x="0" y="56"/>
                </a:lnTo>
                <a:lnTo>
                  <a:pt x="8" y="5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9" name="Freeform 63"/>
          <p:cNvSpPr>
            <a:spLocks/>
          </p:cNvSpPr>
          <p:nvPr/>
        </p:nvSpPr>
        <p:spPr bwMode="auto">
          <a:xfrm>
            <a:off x="4664075" y="5024438"/>
            <a:ext cx="609600" cy="165100"/>
          </a:xfrm>
          <a:custGeom>
            <a:avLst/>
            <a:gdLst>
              <a:gd name="T0" fmla="*/ 0 w 384"/>
              <a:gd name="T1" fmla="*/ 0 h 104"/>
              <a:gd name="T2" fmla="*/ 0 w 384"/>
              <a:gd name="T3" fmla="*/ 2147483646 h 104"/>
              <a:gd name="T4" fmla="*/ 2147483646 w 384"/>
              <a:gd name="T5" fmla="*/ 2147483646 h 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104">
                <a:moveTo>
                  <a:pt x="0" y="0"/>
                </a:moveTo>
                <a:lnTo>
                  <a:pt x="0" y="104"/>
                </a:lnTo>
                <a:lnTo>
                  <a:pt x="384" y="10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0" name="Freeform 64"/>
          <p:cNvSpPr>
            <a:spLocks/>
          </p:cNvSpPr>
          <p:nvPr/>
        </p:nvSpPr>
        <p:spPr bwMode="auto">
          <a:xfrm>
            <a:off x="4575175" y="5024438"/>
            <a:ext cx="88900" cy="215900"/>
          </a:xfrm>
          <a:custGeom>
            <a:avLst/>
            <a:gdLst>
              <a:gd name="T0" fmla="*/ 0 w 56"/>
              <a:gd name="T1" fmla="*/ 2147483646 h 136"/>
              <a:gd name="T2" fmla="*/ 0 w 56"/>
              <a:gd name="T3" fmla="*/ 0 h 136"/>
              <a:gd name="T4" fmla="*/ 2147483646 w 56"/>
              <a:gd name="T5" fmla="*/ 0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136">
                <a:moveTo>
                  <a:pt x="0" y="136"/>
                </a:moveTo>
                <a:lnTo>
                  <a:pt x="0" y="0"/>
                </a:lnTo>
                <a:lnTo>
                  <a:pt x="5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1" name="Rectangle 65"/>
          <p:cNvSpPr>
            <a:spLocks noChangeArrowheads="1"/>
          </p:cNvSpPr>
          <p:nvPr/>
        </p:nvSpPr>
        <p:spPr bwMode="auto">
          <a:xfrm>
            <a:off x="5451475" y="5367338"/>
            <a:ext cx="511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petrii</a:t>
            </a:r>
            <a:endParaRPr lang="en-US" altLang="en-US" sz="1100" b="1" i="1"/>
          </a:p>
        </p:txBody>
      </p:sp>
      <p:sp>
        <p:nvSpPr>
          <p:cNvPr id="6202" name="Freeform 66"/>
          <p:cNvSpPr>
            <a:spLocks/>
          </p:cNvSpPr>
          <p:nvPr/>
        </p:nvSpPr>
        <p:spPr bwMode="auto">
          <a:xfrm>
            <a:off x="4575175" y="5253038"/>
            <a:ext cx="876300" cy="215900"/>
          </a:xfrm>
          <a:custGeom>
            <a:avLst/>
            <a:gdLst>
              <a:gd name="T0" fmla="*/ 0 w 552"/>
              <a:gd name="T1" fmla="*/ 0 h 136"/>
              <a:gd name="T2" fmla="*/ 0 w 552"/>
              <a:gd name="T3" fmla="*/ 2147483646 h 136"/>
              <a:gd name="T4" fmla="*/ 2147483646 w 552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2" h="136">
                <a:moveTo>
                  <a:pt x="0" y="0"/>
                </a:moveTo>
                <a:lnTo>
                  <a:pt x="0" y="136"/>
                </a:lnTo>
                <a:lnTo>
                  <a:pt x="552" y="13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3" name="Freeform 67"/>
          <p:cNvSpPr>
            <a:spLocks/>
          </p:cNvSpPr>
          <p:nvPr/>
        </p:nvSpPr>
        <p:spPr bwMode="auto">
          <a:xfrm>
            <a:off x="4257675" y="5240338"/>
            <a:ext cx="317500" cy="177800"/>
          </a:xfrm>
          <a:custGeom>
            <a:avLst/>
            <a:gdLst>
              <a:gd name="T0" fmla="*/ 0 w 200"/>
              <a:gd name="T1" fmla="*/ 2147483646 h 112"/>
              <a:gd name="T2" fmla="*/ 0 w 200"/>
              <a:gd name="T3" fmla="*/ 0 h 112"/>
              <a:gd name="T4" fmla="*/ 2147483646 w 200"/>
              <a:gd name="T5" fmla="*/ 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" h="112">
                <a:moveTo>
                  <a:pt x="0" y="112"/>
                </a:moveTo>
                <a:lnTo>
                  <a:pt x="0" y="0"/>
                </a:lnTo>
                <a:lnTo>
                  <a:pt x="20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4" name="Rectangle 68"/>
          <p:cNvSpPr>
            <a:spLocks noChangeArrowheads="1"/>
          </p:cNvSpPr>
          <p:nvPr/>
        </p:nvSpPr>
        <p:spPr bwMode="auto">
          <a:xfrm>
            <a:off x="5362575" y="5494338"/>
            <a:ext cx="698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B. ansorpii</a:t>
            </a:r>
            <a:endParaRPr lang="en-US" altLang="en-US" sz="1100" b="1" i="1"/>
          </a:p>
        </p:txBody>
      </p:sp>
      <p:sp>
        <p:nvSpPr>
          <p:cNvPr id="6205" name="Freeform 69"/>
          <p:cNvSpPr>
            <a:spLocks/>
          </p:cNvSpPr>
          <p:nvPr/>
        </p:nvSpPr>
        <p:spPr bwMode="auto">
          <a:xfrm>
            <a:off x="4257675" y="5430838"/>
            <a:ext cx="1104900" cy="165100"/>
          </a:xfrm>
          <a:custGeom>
            <a:avLst/>
            <a:gdLst>
              <a:gd name="T0" fmla="*/ 0 w 696"/>
              <a:gd name="T1" fmla="*/ 0 h 104"/>
              <a:gd name="T2" fmla="*/ 0 w 696"/>
              <a:gd name="T3" fmla="*/ 2147483646 h 104"/>
              <a:gd name="T4" fmla="*/ 2147483646 w 696"/>
              <a:gd name="T5" fmla="*/ 2147483646 h 1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96" h="104">
                <a:moveTo>
                  <a:pt x="0" y="0"/>
                </a:moveTo>
                <a:lnTo>
                  <a:pt x="0" y="104"/>
                </a:lnTo>
                <a:lnTo>
                  <a:pt x="696" y="10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6" name="Freeform 70"/>
          <p:cNvSpPr>
            <a:spLocks/>
          </p:cNvSpPr>
          <p:nvPr/>
        </p:nvSpPr>
        <p:spPr bwMode="auto">
          <a:xfrm>
            <a:off x="623888" y="5418138"/>
            <a:ext cx="3633787" cy="177800"/>
          </a:xfrm>
          <a:custGeom>
            <a:avLst/>
            <a:gdLst>
              <a:gd name="T0" fmla="*/ 0 w 2289"/>
              <a:gd name="T1" fmla="*/ 2147483646 h 112"/>
              <a:gd name="T2" fmla="*/ 0 w 2289"/>
              <a:gd name="T3" fmla="*/ 0 h 112"/>
              <a:gd name="T4" fmla="*/ 2147483646 w 2289"/>
              <a:gd name="T5" fmla="*/ 0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9" h="112">
                <a:moveTo>
                  <a:pt x="0" y="112"/>
                </a:moveTo>
                <a:lnTo>
                  <a:pt x="0" y="0"/>
                </a:lnTo>
                <a:lnTo>
                  <a:pt x="2289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7" name="Rectangle 71"/>
          <p:cNvSpPr>
            <a:spLocks noChangeArrowheads="1"/>
          </p:cNvSpPr>
          <p:nvPr/>
        </p:nvSpPr>
        <p:spPr bwMode="auto">
          <a:xfrm>
            <a:off x="4600575" y="5621338"/>
            <a:ext cx="622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Ralstonia</a:t>
            </a:r>
            <a:endParaRPr lang="en-US" altLang="en-US" sz="1100" b="1" i="1"/>
          </a:p>
        </p:txBody>
      </p:sp>
      <p:sp>
        <p:nvSpPr>
          <p:cNvPr id="6208" name="Freeform 72"/>
          <p:cNvSpPr>
            <a:spLocks/>
          </p:cNvSpPr>
          <p:nvPr/>
        </p:nvSpPr>
        <p:spPr bwMode="auto">
          <a:xfrm>
            <a:off x="1563688" y="5722938"/>
            <a:ext cx="3036887" cy="63500"/>
          </a:xfrm>
          <a:custGeom>
            <a:avLst/>
            <a:gdLst>
              <a:gd name="T0" fmla="*/ 0 w 1913"/>
              <a:gd name="T1" fmla="*/ 2147483646 h 40"/>
              <a:gd name="T2" fmla="*/ 0 w 1913"/>
              <a:gd name="T3" fmla="*/ 0 h 40"/>
              <a:gd name="T4" fmla="*/ 2147483646 w 1913"/>
              <a:gd name="T5" fmla="*/ 0 h 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3" h="40">
                <a:moveTo>
                  <a:pt x="0" y="40"/>
                </a:moveTo>
                <a:lnTo>
                  <a:pt x="0" y="0"/>
                </a:lnTo>
                <a:lnTo>
                  <a:pt x="191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9" name="Rectangle 73"/>
          <p:cNvSpPr>
            <a:spLocks noChangeArrowheads="1"/>
          </p:cNvSpPr>
          <p:nvPr/>
        </p:nvSpPr>
        <p:spPr bwMode="auto">
          <a:xfrm>
            <a:off x="5718175" y="5748338"/>
            <a:ext cx="823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</a:rPr>
              <a:t> Burkholderia</a:t>
            </a:r>
            <a:endParaRPr lang="en-US" altLang="en-US" sz="1100" b="1" i="1"/>
          </a:p>
        </p:txBody>
      </p:sp>
      <p:sp>
        <p:nvSpPr>
          <p:cNvPr id="6210" name="Freeform 74"/>
          <p:cNvSpPr>
            <a:spLocks/>
          </p:cNvSpPr>
          <p:nvPr/>
        </p:nvSpPr>
        <p:spPr bwMode="auto">
          <a:xfrm>
            <a:off x="1563688" y="5799138"/>
            <a:ext cx="4141787" cy="50800"/>
          </a:xfrm>
          <a:custGeom>
            <a:avLst/>
            <a:gdLst>
              <a:gd name="T0" fmla="*/ 0 w 2609"/>
              <a:gd name="T1" fmla="*/ 0 h 32"/>
              <a:gd name="T2" fmla="*/ 0 w 2609"/>
              <a:gd name="T3" fmla="*/ 2147483646 h 32"/>
              <a:gd name="T4" fmla="*/ 2147483646 w 2609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09" h="32">
                <a:moveTo>
                  <a:pt x="0" y="0"/>
                </a:moveTo>
                <a:lnTo>
                  <a:pt x="0" y="32"/>
                </a:lnTo>
                <a:lnTo>
                  <a:pt x="2609" y="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1" name="Freeform 75"/>
          <p:cNvSpPr>
            <a:spLocks/>
          </p:cNvSpPr>
          <p:nvPr/>
        </p:nvSpPr>
        <p:spPr bwMode="auto">
          <a:xfrm>
            <a:off x="623888" y="5608638"/>
            <a:ext cx="939800" cy="177800"/>
          </a:xfrm>
          <a:custGeom>
            <a:avLst/>
            <a:gdLst>
              <a:gd name="T0" fmla="*/ 0 w 592"/>
              <a:gd name="T1" fmla="*/ 0 h 112"/>
              <a:gd name="T2" fmla="*/ 0 w 592"/>
              <a:gd name="T3" fmla="*/ 2147483646 h 112"/>
              <a:gd name="T4" fmla="*/ 2147483646 w 592"/>
              <a:gd name="T5" fmla="*/ 2147483646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92" h="112">
                <a:moveTo>
                  <a:pt x="0" y="0"/>
                </a:moveTo>
                <a:lnTo>
                  <a:pt x="0" y="112"/>
                </a:lnTo>
                <a:lnTo>
                  <a:pt x="592" y="1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2" name="Line 76"/>
          <p:cNvSpPr>
            <a:spLocks noChangeShapeType="1"/>
          </p:cNvSpPr>
          <p:nvPr/>
        </p:nvSpPr>
        <p:spPr bwMode="auto">
          <a:xfrm>
            <a:off x="1258888" y="6091238"/>
            <a:ext cx="1435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3" name="Line 77"/>
          <p:cNvSpPr>
            <a:spLocks noChangeShapeType="1"/>
          </p:cNvSpPr>
          <p:nvPr/>
        </p:nvSpPr>
        <p:spPr bwMode="auto">
          <a:xfrm>
            <a:off x="1258888" y="6040438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4" name="Line 78"/>
          <p:cNvSpPr>
            <a:spLocks noChangeShapeType="1"/>
          </p:cNvSpPr>
          <p:nvPr/>
        </p:nvSpPr>
        <p:spPr bwMode="auto">
          <a:xfrm>
            <a:off x="2693988" y="6040438"/>
            <a:ext cx="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" name="Rectangle 79"/>
          <p:cNvSpPr>
            <a:spLocks noChangeArrowheads="1"/>
          </p:cNvSpPr>
          <p:nvPr/>
        </p:nvSpPr>
        <p:spPr bwMode="auto">
          <a:xfrm>
            <a:off x="1843088" y="6142038"/>
            <a:ext cx="2714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MS Sans Serif"/>
              </a:rPr>
              <a:t>0.05</a:t>
            </a:r>
            <a:endParaRPr lang="en-US" altLang="en-US" sz="1400" b="1"/>
          </a:p>
        </p:txBody>
      </p:sp>
      <p:sp>
        <p:nvSpPr>
          <p:cNvPr id="6216" name="Text Box 120"/>
          <p:cNvSpPr txBox="1">
            <a:spLocks noChangeArrowheads="1"/>
          </p:cNvSpPr>
          <p:nvPr/>
        </p:nvSpPr>
        <p:spPr bwMode="auto">
          <a:xfrm>
            <a:off x="536575" y="1978025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A) </a:t>
            </a:r>
            <a:r>
              <a:rPr lang="en-US" altLang="en-US" sz="1600"/>
              <a:t>16S rRNA</a:t>
            </a:r>
          </a:p>
        </p:txBody>
      </p:sp>
      <p:sp>
        <p:nvSpPr>
          <p:cNvPr id="6217" name="Text Box 122"/>
          <p:cNvSpPr txBox="1">
            <a:spLocks noChangeArrowheads="1"/>
          </p:cNvSpPr>
          <p:nvPr/>
        </p:nvSpPr>
        <p:spPr bwMode="auto">
          <a:xfrm>
            <a:off x="536575" y="4529138"/>
            <a:ext cx="1719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B) </a:t>
            </a:r>
            <a:r>
              <a:rPr lang="en-US" altLang="en-US" sz="1600"/>
              <a:t>ATP synthase</a:t>
            </a:r>
          </a:p>
        </p:txBody>
      </p:sp>
      <p:sp>
        <p:nvSpPr>
          <p:cNvPr id="74" name="Right Bracket 7"/>
          <p:cNvSpPr/>
          <p:nvPr/>
        </p:nvSpPr>
        <p:spPr>
          <a:xfrm>
            <a:off x="6511925" y="1860550"/>
            <a:ext cx="44450" cy="390525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219" name="TextBox 1"/>
          <p:cNvSpPr txBox="1">
            <a:spLocks noChangeArrowheads="1"/>
          </p:cNvSpPr>
          <p:nvPr/>
        </p:nvSpPr>
        <p:spPr bwMode="auto">
          <a:xfrm>
            <a:off x="6569075" y="1882775"/>
            <a:ext cx="2028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classical bordetellae</a:t>
            </a:r>
          </a:p>
        </p:txBody>
      </p:sp>
      <p:sp>
        <p:nvSpPr>
          <p:cNvPr id="77" name="Right Bracket 7"/>
          <p:cNvSpPr/>
          <p:nvPr/>
        </p:nvSpPr>
        <p:spPr>
          <a:xfrm>
            <a:off x="6572250" y="5024438"/>
            <a:ext cx="44450" cy="392112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221" name="TextBox 77"/>
          <p:cNvSpPr txBox="1">
            <a:spLocks noChangeArrowheads="1"/>
          </p:cNvSpPr>
          <p:nvPr/>
        </p:nvSpPr>
        <p:spPr bwMode="auto">
          <a:xfrm>
            <a:off x="6629400" y="5046663"/>
            <a:ext cx="2028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classical bordetellae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547688"/>
            <a:ext cx="7237412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431800" y="728663"/>
            <a:ext cx="1055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/>
              <a:t>B. pertussis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31800" y="3265488"/>
            <a:ext cx="1463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/>
              <a:t>B. bronchiseptica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31800" y="5835650"/>
            <a:ext cx="137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/>
              <a:t>B. parapertussis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6130925" y="6348413"/>
            <a:ext cx="2854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Parkhill et al 2003 Nat Genet 35: 32-40 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57225" y="190500"/>
            <a:ext cx="347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ACT – Artemis Comparison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504825" y="1087438"/>
            <a:ext cx="1041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/>
              <a:t>B. holmesii </a:t>
            </a:r>
          </a:p>
        </p:txBody>
      </p:sp>
      <p:pic>
        <p:nvPicPr>
          <p:cNvPr id="43011" name="Picture 8" descr="Bholmesii-Bhinzii-ACT-Apr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393825"/>
            <a:ext cx="823595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04825" y="4516438"/>
            <a:ext cx="814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/>
              <a:t>B. hinzii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958850" y="5254625"/>
            <a:ext cx="635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80% of chromosomal breakpoints are flanked by IS-elements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6130925" y="6348413"/>
            <a:ext cx="28559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Linz et al 2016 BMC Genomics 17: 767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87325" y="257175"/>
            <a:ext cx="8543925" cy="62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 smtClean="0"/>
              <a:t>How to perform a genome comparison and display in ACT?</a:t>
            </a:r>
          </a:p>
          <a:p>
            <a:pPr marL="0" indent="0">
              <a:defRPr/>
            </a:pPr>
            <a:endParaRPr lang="en-US" altLang="en-US" sz="2000" dirty="0" smtClean="0"/>
          </a:p>
          <a:p>
            <a:pPr>
              <a:buFontTx/>
              <a:buAutoNum type="arabicPeriod"/>
              <a:defRPr/>
            </a:pPr>
            <a:r>
              <a:rPr lang="en-US" altLang="en-US" sz="2000" dirty="0" smtClean="0"/>
              <a:t>Whole Genome Blast – genome comparison</a:t>
            </a:r>
          </a:p>
          <a:p>
            <a:pPr>
              <a:buFontTx/>
              <a:buAutoNum type="arabicPeriod"/>
              <a:defRPr/>
            </a:pPr>
            <a:r>
              <a:rPr lang="en-US" altLang="en-US" sz="2000" dirty="0" err="1" smtClean="0"/>
              <a:t>MSPcrunch</a:t>
            </a:r>
            <a:r>
              <a:rPr lang="en-US" altLang="en-US" sz="2000" dirty="0" smtClean="0"/>
              <a:t> – change blast format to Artemis input</a:t>
            </a:r>
          </a:p>
          <a:p>
            <a:pPr marL="0" indent="0">
              <a:defRPr/>
            </a:pPr>
            <a:endParaRPr lang="en-US" altLang="en-US" sz="2000" dirty="0" smtClean="0"/>
          </a:p>
          <a:p>
            <a:pPr marL="457200" lvl="1" indent="0">
              <a:defRPr/>
            </a:pP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need </a:t>
            </a:r>
            <a:r>
              <a:rPr lang="en-US" altLang="en-US" sz="2000" dirty="0" err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fasta</a:t>
            </a: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 of both genomes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data base, use “</a:t>
            </a:r>
            <a:r>
              <a:rPr lang="en-US" altLang="en-US" sz="2000" dirty="0" err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formatbd</a:t>
            </a: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457200" lvl="1" indent="0">
              <a:defRPr/>
            </a:pPr>
            <a:r>
              <a:rPr lang="en-US" altLang="en-US" sz="2000" dirty="0" err="1" smtClean="0">
                <a:latin typeface="Courier New" panose="02070309020205020404" pitchFamily="49" charset="0"/>
              </a:rPr>
              <a:t>formatdb</a:t>
            </a:r>
            <a:r>
              <a:rPr lang="en-US" altLang="en-US" sz="2000" dirty="0" smtClean="0">
                <a:latin typeface="Courier New" panose="02070309020205020404" pitchFamily="49" charset="0"/>
              </a:rPr>
              <a:t> –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2000" dirty="0" smtClean="0">
                <a:latin typeface="Courier New" panose="02070309020205020404" pitchFamily="49" charset="0"/>
              </a:rPr>
              <a:t> genome1.fasta –p F –o T</a:t>
            </a:r>
          </a:p>
          <a:p>
            <a:pPr marL="457200" lvl="1" indent="0">
              <a:defRPr/>
            </a:pPr>
            <a:endParaRPr lang="en-US" altLang="en-US" sz="2000" dirty="0" smtClean="0">
              <a:latin typeface="Courier New" panose="02070309020205020404" pitchFamily="49" charset="0"/>
            </a:endParaRP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-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2000" dirty="0" smtClean="0">
                <a:latin typeface="Courier New" panose="02070309020205020404" pitchFamily="49" charset="0"/>
              </a:rPr>
              <a:t>: input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Fasta</a:t>
            </a:r>
            <a:r>
              <a:rPr lang="en-US" altLang="en-US" sz="2000" dirty="0" smtClean="0">
                <a:latin typeface="Courier New" panose="02070309020205020404" pitchFamily="49" charset="0"/>
              </a:rPr>
              <a:t> file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-p: T input type protein, F nucleotide sequence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-o: T output database NCBI styled, F none</a:t>
            </a:r>
          </a:p>
          <a:p>
            <a:pPr marL="457200" lvl="1" indent="0">
              <a:defRPr/>
            </a:pPr>
            <a:endParaRPr lang="en-US" altLang="en-US" sz="2000" dirty="0" smtClean="0">
              <a:latin typeface="Courier New" panose="02070309020205020404" pitchFamily="49" charset="0"/>
            </a:endParaRP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output: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genome1.nhr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genome1.nin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genome1.nsd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genome1.nsi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# genome1.nsq</a:t>
            </a:r>
          </a:p>
          <a:p>
            <a:pPr marL="457200" lvl="1" indent="0">
              <a:defRPr/>
            </a:pPr>
            <a:endParaRPr lang="en-US" altLang="en-US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85738" y="257175"/>
            <a:ext cx="8775700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 smtClean="0"/>
              <a:t>How to perform a genome comparison and display in ACT?</a:t>
            </a:r>
          </a:p>
          <a:p>
            <a:pPr>
              <a:buFontTx/>
              <a:buAutoNum type="arabicPeriod"/>
              <a:defRPr/>
            </a:pPr>
            <a:endParaRPr lang="en-US" altLang="en-US" sz="2000" dirty="0" smtClean="0"/>
          </a:p>
          <a:p>
            <a:pPr>
              <a:buFontTx/>
              <a:buAutoNum type="arabicPeriod"/>
              <a:defRPr/>
            </a:pPr>
            <a:r>
              <a:rPr lang="en-US" altLang="en-US" sz="2000" dirty="0" smtClean="0"/>
              <a:t>Whole Genome Blast – genome comparison</a:t>
            </a:r>
          </a:p>
          <a:p>
            <a:pPr>
              <a:buFontTx/>
              <a:buAutoNum type="arabicPeriod"/>
              <a:defRPr/>
            </a:pPr>
            <a:r>
              <a:rPr lang="en-US" altLang="en-US" sz="2000" dirty="0" err="1" smtClean="0"/>
              <a:t>MSPcrunch</a:t>
            </a:r>
            <a:r>
              <a:rPr lang="en-US" altLang="en-US" sz="2000" dirty="0" smtClean="0"/>
              <a:t> – change blast format to Artemis input</a:t>
            </a:r>
          </a:p>
          <a:p>
            <a:pPr marL="0" indent="0">
              <a:defRPr/>
            </a:pPr>
            <a:endParaRPr lang="en-US" altLang="en-US" sz="2000" dirty="0" smtClean="0"/>
          </a:p>
          <a:p>
            <a:pPr marL="457200" lvl="1" indent="0">
              <a:defRPr/>
            </a:pP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need </a:t>
            </a:r>
            <a:r>
              <a:rPr lang="en-US" altLang="en-US" sz="2000" dirty="0" err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fasta</a:t>
            </a: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files of both genomes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 blastn</a:t>
            </a:r>
          </a:p>
          <a:p>
            <a:pPr marL="457200" lvl="1" indent="0">
              <a:defRPr/>
            </a:pP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syntax: </a:t>
            </a:r>
            <a:r>
              <a:rPr lang="en-US" altLang="en-US" sz="2000" dirty="0" err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–p [program] –d [database] –</a:t>
            </a:r>
            <a:r>
              <a:rPr lang="en-US" altLang="en-US" sz="2000" dirty="0" err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[subject genome] –b [max hits] –v [max hits] –o [output file]</a:t>
            </a:r>
          </a:p>
          <a:p>
            <a:pPr marL="457200" lvl="1" indent="0">
              <a:defRPr/>
            </a:pPr>
            <a:endParaRPr lang="en-US" altLang="en-US" sz="2000" dirty="0" smtClean="0">
              <a:latin typeface="Courier New" panose="02070309020205020404" pitchFamily="49" charset="0"/>
            </a:endParaRPr>
          </a:p>
          <a:p>
            <a:pPr marL="457200" lvl="1" indent="0">
              <a:defRPr/>
            </a:pPr>
            <a:r>
              <a:rPr lang="en-US" altLang="en-US" sz="2000" dirty="0" err="1" smtClean="0">
                <a:latin typeface="Courier New" panose="02070309020205020404" pitchFamily="49" charset="0"/>
              </a:rPr>
              <a:t>blastall</a:t>
            </a:r>
            <a:r>
              <a:rPr lang="en-US" altLang="en-US" sz="2000" dirty="0" smtClean="0">
                <a:latin typeface="Courier New" panose="02070309020205020404" pitchFamily="49" charset="0"/>
              </a:rPr>
              <a:t> –p blastn –d genome1.fasta –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i</a:t>
            </a:r>
            <a:r>
              <a:rPr lang="en-US" altLang="en-US" sz="2000" dirty="0" smtClean="0">
                <a:latin typeface="Courier New" panose="02070309020205020404" pitchFamily="49" charset="0"/>
              </a:rPr>
              <a:t> genome2.fasta –o genome1-genome2.out –v 1000000 –b 1000000</a:t>
            </a:r>
          </a:p>
          <a:p>
            <a:pPr lvl="1">
              <a:defRPr/>
            </a:pPr>
            <a:endParaRPr lang="en-US" altLang="en-US" sz="2000" dirty="0" smtClean="0">
              <a:latin typeface="Courier New" panose="02070309020205020404" pitchFamily="49" charset="0"/>
            </a:endParaRP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Query: 4599606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tggtgaggtcgggcgaatcgtcca</a:t>
            </a:r>
            <a:endParaRPr lang="en-US" altLang="en-US" sz="2000" dirty="0" smtClean="0">
              <a:latin typeface="Courier New" panose="02070309020205020404" pitchFamily="49" charset="0"/>
            </a:endParaRP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               |||||||||||| |||||||||||</a:t>
            </a:r>
          </a:p>
          <a:p>
            <a:pPr lvl="1">
              <a:defRPr/>
            </a:pPr>
            <a:r>
              <a:rPr lang="en-US" altLang="en-US" sz="2000" dirty="0" err="1" smtClean="0">
                <a:latin typeface="Courier New" panose="02070309020205020404" pitchFamily="49" charset="0"/>
              </a:rPr>
              <a:t>Sbjct</a:t>
            </a:r>
            <a:r>
              <a:rPr lang="en-US" altLang="en-US" sz="2000" dirty="0" smtClean="0">
                <a:latin typeface="Courier New" panose="02070309020205020404" pitchFamily="49" charset="0"/>
              </a:rPr>
              <a:t>: 4074107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tggtgaggtcggacgaatcgtcca</a:t>
            </a:r>
            <a:endParaRPr lang="en-US" altLang="en-US" sz="2000" dirty="0" smtClean="0">
              <a:latin typeface="Courier New" panose="02070309020205020404" pitchFamily="49" charset="0"/>
            </a:endParaRP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                                                                           </a:t>
            </a: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Query: 4599666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caggagcttgttgcattgcgatgc</a:t>
            </a:r>
            <a:endParaRPr lang="en-US" altLang="en-US" sz="2000" dirty="0" smtClean="0">
              <a:latin typeface="Courier New" panose="02070309020205020404" pitchFamily="49" charset="0"/>
            </a:endParaRP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</a:rPr>
              <a:t>               ||||  ||||||||||||||||||</a:t>
            </a:r>
          </a:p>
          <a:p>
            <a:pPr lvl="1">
              <a:defRPr/>
            </a:pPr>
            <a:r>
              <a:rPr lang="en-US" altLang="en-US" sz="2000" dirty="0" err="1" smtClean="0">
                <a:latin typeface="Courier New" panose="02070309020205020404" pitchFamily="49" charset="0"/>
              </a:rPr>
              <a:t>Sbjct</a:t>
            </a:r>
            <a:r>
              <a:rPr lang="en-US" altLang="en-US" sz="2000" dirty="0" smtClean="0">
                <a:latin typeface="Courier New" panose="02070309020205020404" pitchFamily="49" charset="0"/>
              </a:rPr>
              <a:t>: 4074047 </a:t>
            </a:r>
            <a:r>
              <a:rPr lang="en-US" altLang="en-US" sz="2000" dirty="0" err="1" smtClean="0">
                <a:latin typeface="Courier New" panose="02070309020205020404" pitchFamily="49" charset="0"/>
              </a:rPr>
              <a:t>cagggacttgttgcattgcgatgc</a:t>
            </a:r>
            <a:endParaRPr lang="en-US" altLang="en-US" sz="2000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85738" y="257175"/>
            <a:ext cx="87757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1" dirty="0" smtClean="0"/>
              <a:t>How to perform a genome comparison and display in ACT?</a:t>
            </a:r>
          </a:p>
          <a:p>
            <a:pPr>
              <a:buFontTx/>
              <a:buAutoNum type="arabicPeriod"/>
              <a:defRPr/>
            </a:pPr>
            <a:endParaRPr lang="en-US" altLang="en-US" sz="2000" dirty="0" smtClean="0"/>
          </a:p>
          <a:p>
            <a:pPr>
              <a:buFontTx/>
              <a:buAutoNum type="arabicPeriod"/>
              <a:defRPr/>
            </a:pPr>
            <a:r>
              <a:rPr lang="en-US" altLang="en-US" sz="2000" dirty="0" smtClean="0"/>
              <a:t>Whole Genome Blast – genome comparison</a:t>
            </a:r>
          </a:p>
          <a:p>
            <a:pPr>
              <a:buFontTx/>
              <a:buAutoNum type="arabicPeriod"/>
              <a:defRPr/>
            </a:pPr>
            <a:r>
              <a:rPr lang="en-US" altLang="en-US" sz="2000" dirty="0" err="1" smtClean="0"/>
              <a:t>MSPcrunch</a:t>
            </a:r>
            <a:r>
              <a:rPr lang="en-US" altLang="en-US" sz="2000" dirty="0" smtClean="0"/>
              <a:t> – change blast format to Artemis input</a:t>
            </a:r>
          </a:p>
          <a:p>
            <a:pPr marL="0" indent="0">
              <a:defRPr/>
            </a:pPr>
            <a:endParaRPr lang="en-US" altLang="en-US" sz="2000" dirty="0" smtClean="0"/>
          </a:p>
          <a:p>
            <a:pPr marL="457200" lvl="1" indent="0">
              <a:defRPr/>
            </a:pPr>
            <a:r>
              <a:rPr lang="en-US" altLang="en-US" sz="20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take blast output and change format to table</a:t>
            </a:r>
          </a:p>
          <a:p>
            <a:pPr marL="457200" lvl="1" indent="0">
              <a:defRPr/>
            </a:pPr>
            <a:r>
              <a:rPr lang="en-US" alt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–d genome1-genome1.out &gt; genome1-genome2.cmp</a:t>
            </a:r>
          </a:p>
          <a:p>
            <a:pPr lvl="1">
              <a:defRPr/>
            </a:pPr>
            <a:endParaRPr lang="en-US" alt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you get:</a:t>
            </a: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score % sim from   to     gen1  from  to   genome2</a:t>
            </a: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10689 99.58 181497 183650 AXSJ     1  2154 Bb_RB50</a:t>
            </a:r>
          </a:p>
          <a:p>
            <a:pPr lvl="1">
              <a:defRPr/>
            </a:pP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8233 99.82 183699 185350 AXSJ  2143  3794 Bb_RB50</a:t>
            </a:r>
            <a:endParaRPr lang="en-US" altLang="en-US" sz="2000" dirty="0" smtClean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388938" y="4749800"/>
            <a:ext cx="57245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so, we got: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	genome1.fasta (or genome1.gbk)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	genome1-genome2.cmp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	genome2.fasta (or genome2.gbk)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3060700" y="1800225"/>
          <a:ext cx="301625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Image" r:id="rId3" imgW="1398916" imgH="1368323" progId="Photoshop.Image.7">
                  <p:embed/>
                </p:oleObj>
              </mc:Choice>
              <mc:Fallback>
                <p:oleObj name="Image" r:id="rId3" imgW="1398916" imgH="1368323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00225"/>
                        <a:ext cx="301625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6103938" y="3979863"/>
            <a:ext cx="1770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genome2.fasta (or genome2.gbk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6103938" y="3629025"/>
            <a:ext cx="1711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genome1.fasta (or genome1.gbk)</a:t>
            </a: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6103938" y="3798888"/>
            <a:ext cx="13049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genome1-genome2.cmp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2684463" y="652463"/>
            <a:ext cx="3570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your files in ACT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4078288" y="5908675"/>
            <a:ext cx="4757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https://www.sanger.ac.uk/science/tools/artemis-comparison-tool-act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513" y="314958"/>
            <a:ext cx="7964501" cy="584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Blastall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MSPcrunch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Download, install and run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Blastall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to:  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ftp://ftp.ncbi.nlm.nih.gov/toolbox/ncbi_tools/old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toolbox folder, e.g. 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20120620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ncbi.tar.gz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download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"Downloads" on your computer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unpack type: 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tar -</a:t>
            </a:r>
            <a:r>
              <a:rPr lang="en-US" sz="1600" dirty="0" err="1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xvzf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ncbi.tar.gz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type: 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./</a:t>
            </a:r>
            <a:r>
              <a:rPr lang="en-US" sz="1600" dirty="0" err="1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ncbi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/make/</a:t>
            </a:r>
            <a:r>
              <a:rPr lang="en-US" sz="1600" dirty="0" err="1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makedis.csh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directory: 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1600" dirty="0" err="1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ncbi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/bin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everything to: 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/home/[user]/bin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  (change to your bin directory)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MSPcrunch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Get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 from: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highlight>
                  <a:srgbClr val="D3D3D3"/>
                </a:highlight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ttp://sonnhammer.sbc.su.se/download/software/MSPcrunch+Blixem/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 (or get the compiled program from me) </a:t>
            </a:r>
          </a:p>
        </p:txBody>
      </p:sp>
    </p:spTree>
    <p:extLst>
      <p:ext uri="{BB962C8B-B14F-4D97-AF65-F5344CB8AC3E}">
        <p14:creationId xmlns:p14="http://schemas.microsoft.com/office/powerpoint/2010/main" val="39016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515938" y="309563"/>
            <a:ext cx="8026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Alternatively: </a:t>
            </a:r>
            <a:r>
              <a:rPr lang="en-US" altLang="en-US" sz="2400" b="1"/>
              <a:t>internet double_ACT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/>
              <a:t>www.hpa-bioinfotools.org.uk/pise/double_actv2.html</a:t>
            </a:r>
          </a:p>
        </p:txBody>
      </p:sp>
      <p:pic>
        <p:nvPicPr>
          <p:cNvPr id="48131" name="Picture 6" descr="DOUBLE_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431925"/>
            <a:ext cx="4987925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6003925" y="1611313"/>
            <a:ext cx="28194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Pro: choice between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blastn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= sequence vs sequence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or tblastx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= translated seq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vs. translated seq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Con: - slower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6054725" y="4565650"/>
            <a:ext cx="273685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- get email with a link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- open the output file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- select all, copy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- paste in text editor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- save as comparison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365125" y="203200"/>
            <a:ext cx="8332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Let’s shift gears: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run genome comparison against multiple genomes in a loop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63" y="1836738"/>
            <a:ext cx="8610600" cy="4770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multiple_genomes_to_ACT.sh</a:t>
            </a: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Author Bodo Linz</a:t>
            </a: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 BLASTn and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several genomes</a:t>
            </a:r>
          </a:p>
          <a:p>
            <a:pPr>
              <a:defRPr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=BhinziiL60.fasta</a:t>
            </a: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=~/bin/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define location of program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blastall</a:t>
            </a: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=~/bin/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define location of program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GENOME1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%%"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database name without “.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fasta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>
              <a:defRPr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has the database already been formatted?</a:t>
            </a:r>
          </a:p>
          <a:p>
            <a:pPr>
              <a:defRPr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[ -f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nsq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]; then \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echo "The database is already formatted"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formatdb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 err="1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${DATABASE}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pPr>
              <a:defRPr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"Done formatting the database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$GENOME1.fasta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407988" y="1114425"/>
            <a:ext cx="8161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genome1: BhinziiL60.fasta		vs	          genome2: 	BhinziiF582.fa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BhinziiH568.fa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BhinziiNCTC.fa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Bhinzii5132.fa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Bhinzii1277.fa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BhinziiCA90.fa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407988" y="1114425"/>
            <a:ext cx="8045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genome1: BhinziiL60.fasta		vs	genome2:		BhinziiF582.fa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BhinziiH568.fa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BhinziiNCTC.fa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Bhinzii5132.fa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Bhinzii1277.fa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							BhinziiCA90.fa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365125" y="203200"/>
            <a:ext cx="8332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Let’s shift gears: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run genome comparison against multiple genomes in a loop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63" y="1836738"/>
            <a:ext cx="7688262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list the genomes to compare</a:t>
            </a: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Bhinzii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*.fa)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generate list of files</a:t>
            </a:r>
          </a:p>
          <a:p>
            <a:pPr>
              <a:defRPr/>
            </a:pP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BLAST the target sequence against the reference genome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"Running blastn of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$GENOME1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against</a:t>
            </a:r>
          </a:p>
          <a:p>
            <a:pPr>
              <a:defRPr/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$files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"------------------------------------------"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""</a:t>
            </a:r>
          </a:p>
          <a:p>
            <a:pPr>
              <a:defRPr/>
            </a:pP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$files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GENOME2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${file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.fa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$BLASTALL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blastn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-d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$DATABASE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600" dirty="0" err="1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$GENOME2.fa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-o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$GENOME1-$GENOME2.out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done</a:t>
            </a:r>
          </a:p>
          <a:p>
            <a:pPr>
              <a:defRPr/>
            </a:pP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loop: for </a:t>
            </a:r>
            <a:r>
              <a:rPr lang="en-US" sz="1600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 file 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list $files; do something; done</a:t>
            </a:r>
          </a:p>
          <a:p>
            <a:pPr>
              <a:defRPr/>
            </a:pP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"Done with BLAST of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$GENOME1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against</a:t>
            </a:r>
          </a:p>
          <a:p>
            <a:pPr>
              <a:defRPr/>
            </a:pP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$files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"------------------------------------------"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978525" y="1858963"/>
            <a:ext cx="814388" cy="300037"/>
          </a:xfrm>
          <a:prstGeom prst="straightConnector1">
            <a:avLst/>
          </a:prstGeom>
          <a:ln w="38100">
            <a:solidFill>
              <a:srgbClr val="4597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15138" y="1098550"/>
            <a:ext cx="1552575" cy="1598613"/>
          </a:xfrm>
          <a:prstGeom prst="rect">
            <a:avLst/>
          </a:prstGeom>
          <a:noFill/>
          <a:ln w="28575">
            <a:solidFill>
              <a:srgbClr val="4597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/>
          </p:cNvSpPr>
          <p:nvPr/>
        </p:nvSpPr>
        <p:spPr bwMode="auto">
          <a:xfrm>
            <a:off x="122238" y="122238"/>
            <a:ext cx="7764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 Bordetella genomes</a:t>
            </a: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407988" y="1312863"/>
            <a:ext cx="58388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</a:rPr>
              <a:t>95 classical bordetellae: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58 </a:t>
            </a:r>
            <a:r>
              <a:rPr lang="en-US" altLang="en-US" sz="2000" i="1">
                <a:cs typeface="Times New Roman" panose="02020603050405020304" pitchFamily="18" charset="0"/>
              </a:rPr>
              <a:t>B. bronchiseptica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  2 </a:t>
            </a:r>
            <a:r>
              <a:rPr lang="en-US" altLang="en-US" sz="2000" i="1">
                <a:cs typeface="Times New Roman" panose="02020603050405020304" pitchFamily="18" charset="0"/>
              </a:rPr>
              <a:t>B. parapertussis</a:t>
            </a:r>
          </a:p>
          <a:p>
            <a:pPr lvl="1" eaLnBrk="1" hangingPunct="1"/>
            <a:r>
              <a:rPr lang="en-US" altLang="en-US" sz="2000">
                <a:cs typeface="Times New Roman" panose="02020603050405020304" pitchFamily="18" charset="0"/>
              </a:rPr>
              <a:t>34 </a:t>
            </a:r>
            <a:r>
              <a:rPr lang="en-US" altLang="en-US" sz="2000" i="1">
                <a:cs typeface="Times New Roman" panose="02020603050405020304" pitchFamily="18" charset="0"/>
              </a:rPr>
              <a:t>B. pertussis</a:t>
            </a:r>
            <a:endParaRPr lang="en-US" altLang="en-US" i="1">
              <a:cs typeface="Times New Roman" panose="02020603050405020304" pitchFamily="18" charset="0"/>
            </a:endParaRPr>
          </a:p>
        </p:txBody>
      </p:sp>
      <p:sp>
        <p:nvSpPr>
          <p:cNvPr id="7172" name="Content Placeholder 2"/>
          <p:cNvSpPr txBox="1">
            <a:spLocks/>
          </p:cNvSpPr>
          <p:nvPr/>
        </p:nvSpPr>
        <p:spPr bwMode="auto">
          <a:xfrm>
            <a:off x="407988" y="3352800"/>
            <a:ext cx="4394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MS PGothic" panose="020B0600070205080204" pitchFamily="34" charset="-128"/>
                <a:cs typeface="Times New Roman" panose="02020603050405020304" pitchFamily="18" charset="0"/>
              </a:rPr>
              <a:t>34 non-classical bordetellae: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18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holmesii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6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hinzii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1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avium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4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trematum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2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ansorpii</a:t>
            </a:r>
          </a:p>
          <a:p>
            <a:pPr lvl="1"/>
            <a:r>
              <a:rPr lang="en-US" altLang="en-US" sz="2000">
                <a:ea typeface="MS PGothic" panose="020B0600070205080204" pitchFamily="34" charset="-128"/>
                <a:cs typeface="Times New Roman" panose="02020603050405020304" pitchFamily="18" charset="0"/>
              </a:rPr>
              <a:t>  3 </a:t>
            </a:r>
            <a:r>
              <a:rPr lang="en-US" altLang="en-US" sz="2000" i="1">
                <a:ea typeface="MS PGothic" panose="020B0600070205080204" pitchFamily="34" charset="-128"/>
                <a:cs typeface="Times New Roman" panose="02020603050405020304" pitchFamily="18" charset="0"/>
              </a:rPr>
              <a:t>B. petrii</a:t>
            </a:r>
          </a:p>
        </p:txBody>
      </p:sp>
      <p:sp>
        <p:nvSpPr>
          <p:cNvPr id="8" name="Right Bracket 7"/>
          <p:cNvSpPr/>
          <p:nvPr/>
        </p:nvSpPr>
        <p:spPr>
          <a:xfrm>
            <a:off x="3076575" y="3802063"/>
            <a:ext cx="153988" cy="1047750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494088" y="3944938"/>
            <a:ext cx="42227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respiratory pathogens in animals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in immuno-compromized humans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494088" y="5630863"/>
            <a:ext cx="4410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environmental / ear infection in humans</a:t>
            </a:r>
          </a:p>
        </p:txBody>
      </p:sp>
      <p:sp>
        <p:nvSpPr>
          <p:cNvPr id="2" name="Right Bracket 7"/>
          <p:cNvSpPr/>
          <p:nvPr/>
        </p:nvSpPr>
        <p:spPr>
          <a:xfrm>
            <a:off x="3076575" y="4979988"/>
            <a:ext cx="153988" cy="631825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94088" y="5113338"/>
            <a:ext cx="3940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/>
              <a:t>wound and ear infection in humans</a:t>
            </a:r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4102100" y="1978025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respiratory pathogens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animals and humans</a:t>
            </a:r>
          </a:p>
        </p:txBody>
      </p:sp>
      <p:sp>
        <p:nvSpPr>
          <p:cNvPr id="3" name="Right Bracket 7"/>
          <p:cNvSpPr/>
          <p:nvPr/>
        </p:nvSpPr>
        <p:spPr>
          <a:xfrm>
            <a:off x="3609975" y="1770063"/>
            <a:ext cx="153988" cy="1047750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365125" y="203200"/>
            <a:ext cx="8332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Let’s shift gears: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run genome comparison against multiple genomes in a loop 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163" y="1836738"/>
            <a:ext cx="8402637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Now: do the same for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list the BLAST output files</a:t>
            </a: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files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$(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Bhinzii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*.out)	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BhinziiL60-BhinziiF582.out etc.</a:t>
            </a:r>
          </a:p>
          <a:p>
            <a:pPr>
              <a:defRPr/>
            </a:pP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transform the blast output to ACT *.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in </a:t>
            </a:r>
            <a:r>
              <a:rPr lang="en-US" sz="1600" dirty="0" err="1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endParaRPr lang="en-US" sz="1600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"Running </a:t>
            </a:r>
            <a:r>
              <a:rPr lang="en-US" sz="1600" dirty="0" err="1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files</a:t>
            </a: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$files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"------------------------------------------"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$files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${file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%%"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.out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$MSPCRUNCH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-d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name.out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dirty="0" err="1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name.cmp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done</a:t>
            </a:r>
          </a:p>
          <a:p>
            <a:pPr>
              <a:defRPr/>
            </a:pPr>
            <a:endParaRPr lang="en-US" sz="1600" dirty="0">
              <a:solidFill>
                <a:srgbClr val="8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"Done with </a:t>
            </a:r>
            <a:r>
              <a:rPr lang="en-US" sz="1600" dirty="0" err="1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MSPcrunch</a:t>
            </a: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"------------------------------------------"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"Done. Run ACT to visualize the genome comparison."</a:t>
            </a:r>
          </a:p>
          <a:p>
            <a:pPr>
              <a:defRPr/>
            </a:pPr>
            <a:r>
              <a:rPr lang="en-US" sz="1600" dirty="0">
                <a:solidFill>
                  <a:srgbClr val="8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""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407988" y="1114425"/>
            <a:ext cx="8569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genome1: BhinziiL60.fasta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genome2: BhinziiF582.fa, BhinziiH568.fa, BhinziiNCTC.fa, Bhinzii5132.fa, Bhinzii1277.fa, BhinziiCA90.fa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"/>
          <p:cNvSpPr>
            <a:spLocks noChangeArrowheads="1"/>
          </p:cNvSpPr>
          <p:nvPr/>
        </p:nvSpPr>
        <p:spPr bwMode="auto">
          <a:xfrm>
            <a:off x="1382713" y="620713"/>
            <a:ext cx="627697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/>
              <a:t>To be continued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/>
              <a:t>on Sept. 25</a:t>
            </a:r>
            <a:r>
              <a:rPr lang="en-US" altLang="en-US" sz="6000" b="1" baseline="30000"/>
              <a:t>th</a:t>
            </a:r>
            <a:endParaRPr lang="en-US" altLang="en-US" sz="6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/>
              <a:t>Thank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virulence-associated factors determining host specificity?</a:t>
            </a:r>
          </a:p>
          <a:p>
            <a:pPr eaLnBrk="1" hangingPunct="1"/>
            <a:r>
              <a:rPr lang="en-US" altLang="en-US" smtClean="0"/>
              <a:t>virulence-associated factors determining disease outcome?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6560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genome-wide SNP-based phylogenetic tree</a:t>
            </a:r>
          </a:p>
          <a:p>
            <a:pPr eaLnBrk="1" hangingPunct="1">
              <a:defRPr/>
            </a:pPr>
            <a:r>
              <a:rPr lang="en-US" altLang="en-US" sz="2800" dirty="0" smtClean="0"/>
              <a:t>genome-wide presence/absence of genes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similar evolutionary trends? </a:t>
            </a:r>
          </a:p>
          <a:p>
            <a:pPr eaLnBrk="1" hangingPunct="1">
              <a:defRPr/>
            </a:pPr>
            <a:r>
              <a:rPr lang="en-US" altLang="en-US" sz="2800" dirty="0" smtClean="0"/>
              <a:t>Pairwise genome comparisons (ACT)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(</a:t>
            </a:r>
            <a:r>
              <a:rPr lang="en-US" altLang="en-US" sz="2800" u="sng" dirty="0" smtClean="0"/>
              <a:t>A</a:t>
            </a:r>
            <a:r>
              <a:rPr lang="en-US" altLang="en-US" sz="2800" dirty="0" smtClean="0"/>
              <a:t>rtemis </a:t>
            </a:r>
            <a:r>
              <a:rPr lang="en-US" altLang="en-US" sz="2800" u="sng" dirty="0" smtClean="0"/>
              <a:t>C</a:t>
            </a:r>
            <a:r>
              <a:rPr lang="en-US" altLang="en-US" sz="2800" dirty="0" smtClean="0"/>
              <a:t>omparison </a:t>
            </a:r>
            <a:r>
              <a:rPr lang="en-US" altLang="en-US" sz="2800" u="sng" dirty="0" smtClean="0"/>
              <a:t>T</a:t>
            </a:r>
            <a:r>
              <a:rPr lang="en-US" altLang="en-US" sz="2800" dirty="0" smtClean="0"/>
              <a:t>ool)</a:t>
            </a:r>
          </a:p>
          <a:p>
            <a:pPr eaLnBrk="1" hangingPunct="1">
              <a:defRPr/>
            </a:pPr>
            <a:r>
              <a:rPr lang="en-US" altLang="en-US" sz="2800" dirty="0" smtClean="0"/>
              <a:t>mapping of virulence-associated genes</a:t>
            </a:r>
          </a:p>
          <a:p>
            <a:pPr eaLnBrk="1" hangingPunct="1">
              <a:defRPr/>
            </a:pPr>
            <a:r>
              <a:rPr lang="en-US" altLang="en-US" sz="2800" dirty="0" smtClean="0"/>
              <a:t>Principle Components Analysis (PCA)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309688" y="5626100"/>
            <a:ext cx="595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ACT: https://www.sanger.ac.uk/science/tools/artemis-comparison-tool-act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Approach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/>
              <a:t>genome-wide SNP-based phylogenetic tree</a:t>
            </a:r>
          </a:p>
          <a:p>
            <a:pPr eaLnBrk="1" hangingPunct="1"/>
            <a:r>
              <a:rPr lang="en-US" altLang="en-US" sz="2800" smtClean="0"/>
              <a:t>align genomes</a:t>
            </a:r>
          </a:p>
          <a:p>
            <a:pPr lvl="1" eaLnBrk="1" hangingPunct="1"/>
            <a:r>
              <a:rPr lang="en-US" altLang="en-US" sz="2400" smtClean="0"/>
              <a:t>align short reads against reference genome (SSAHA)</a:t>
            </a:r>
          </a:p>
          <a:p>
            <a:pPr lvl="1" eaLnBrk="1" hangingPunct="1"/>
            <a:r>
              <a:rPr lang="en-US" altLang="en-US" sz="2400" smtClean="0"/>
              <a:t>alignment of multiple genomes</a:t>
            </a:r>
          </a:p>
          <a:p>
            <a:pPr eaLnBrk="1" hangingPunct="1"/>
            <a:r>
              <a:rPr lang="en-US" altLang="en-US" sz="2800" smtClean="0"/>
              <a:t>generate phylogenetic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2347913"/>
            <a:ext cx="8686800" cy="22145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SAMPLE01C	CGTTGCTGGCCGGATTTGCGCAGCAGGCGCGCGATCTCGTGGTCGTGCGCATTGACGCCCGCCCGCGCATCGACCAGGAACACCAC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SAMPLE02A	CGCTGCTGGCCGGATTTGCGCAGCAGGCGCGCGATCTCGTGGTCGTGCGCATTGACGCCCGCCCGCGCATCGACCAGGAACACCAC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SAMPLE03T	CGCTGCTGGCCGGACTTGCGCAGCAGGCGCGCGATCTCGTGGTCGTGCGCATTGACGCCCGCCCGCGCATCGACCAGGAACACCAC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SAMPLE-04	CGCTGCTGGCCAGATTTACGGAGC----------TTTCGTGGTCGTGCGCGTTGACGCCGGCGCGCGCGTCGACCAGGAACACCAC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SAMPLE05G	CGCTGCTGGCCGGATTTGCGCAGCAGGCGGGCGATTTCGTGGTCGTGCGCGTTGATGCCGGCACGGGCATCGACCAGGAACACGAC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SAMPLE06	CGCTGCTGGCCGGACTTGCGCAGCAGGCGGGCGATCTCGTGGTCATGCGCGTTGATCCCCGCCCGCGCGTCGACCAGGAAGACCAC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SAMPLE-7A	CGCTGCTGACCGGACTTACGCAG---------------------------------------------------------------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SAMPLE08B	CGCTGCTGGCCGGACTTGCGCAACAAGCGGGCGAT-----------------------CGGCCCGGGCGTCGACCAGGAACACCAC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100" b="1" smtClean="0">
                <a:latin typeface="Courier New" panose="02070309020205020404" pitchFamily="49" charset="0"/>
              </a:rPr>
              <a:t>SAMPLE09	CGCTGCTGCCCGGACTTGCGCAACAGGCGGGCGAT--------------------------------------------ACACCAC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12725" y="1292225"/>
            <a:ext cx="5670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data format:  Sequence alignment in rows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Name	SEQUENCE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Name	SEQUENCE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15925" y="4494213"/>
            <a:ext cx="82899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Data format: 1 reference genome (5.3 MB), all other genomes aligned against 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Problem: missing data (dashes)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- gene not present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- gene so divergent that the sequence did not align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	- multiple copies of a gene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Solution: remove all positions with missing data in any of the genomes  </a:t>
            </a: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4339</Words>
  <Application>Microsoft Office PowerPoint</Application>
  <PresentationFormat>On-screen Show (4:3)</PresentationFormat>
  <Paragraphs>812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MS PGothic</vt:lpstr>
      <vt:lpstr>Arial</vt:lpstr>
      <vt:lpstr>Calibri</vt:lpstr>
      <vt:lpstr>Courier New</vt:lpstr>
      <vt:lpstr>MS Sans Serif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Approach</vt:lpstr>
      <vt:lpstr>Approach</vt:lpstr>
      <vt:lpstr>PowerPoint Presentation</vt:lpstr>
      <vt:lpstr>Approach</vt:lpstr>
      <vt:lpstr>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Bodo</dc:creator>
  <cp:lastModifiedBy>bodo</cp:lastModifiedBy>
  <cp:revision>138</cp:revision>
  <dcterms:created xsi:type="dcterms:W3CDTF">2015-04-29T20:57:03Z</dcterms:created>
  <dcterms:modified xsi:type="dcterms:W3CDTF">2018-09-13T20:57:16Z</dcterms:modified>
</cp:coreProperties>
</file>