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61" r:id="rId2"/>
    <p:sldId id="287" r:id="rId3"/>
    <p:sldId id="362" r:id="rId4"/>
    <p:sldId id="364" r:id="rId5"/>
    <p:sldId id="366" r:id="rId6"/>
    <p:sldId id="367" r:id="rId7"/>
    <p:sldId id="368" r:id="rId8"/>
    <p:sldId id="369" r:id="rId9"/>
    <p:sldId id="365" r:id="rId10"/>
    <p:sldId id="380" r:id="rId11"/>
    <p:sldId id="371" r:id="rId12"/>
    <p:sldId id="379" r:id="rId13"/>
    <p:sldId id="381" r:id="rId14"/>
    <p:sldId id="378" r:id="rId15"/>
    <p:sldId id="372" r:id="rId16"/>
    <p:sldId id="370" r:id="rId17"/>
    <p:sldId id="373" r:id="rId18"/>
    <p:sldId id="374" r:id="rId19"/>
    <p:sldId id="375" r:id="rId20"/>
    <p:sldId id="376" r:id="rId21"/>
    <p:sldId id="377" r:id="rId22"/>
    <p:sldId id="312" r:id="rId23"/>
    <p:sldId id="325" r:id="rId24"/>
    <p:sldId id="327" r:id="rId25"/>
    <p:sldId id="316" r:id="rId26"/>
    <p:sldId id="322" r:id="rId27"/>
    <p:sldId id="321" r:id="rId28"/>
    <p:sldId id="353" r:id="rId29"/>
    <p:sldId id="354" r:id="rId30"/>
    <p:sldId id="349" r:id="rId31"/>
    <p:sldId id="382" r:id="rId32"/>
    <p:sldId id="383" r:id="rId33"/>
    <p:sldId id="358" r:id="rId34"/>
    <p:sldId id="320" r:id="rId35"/>
    <p:sldId id="355" r:id="rId36"/>
    <p:sldId id="357" r:id="rId37"/>
    <p:sldId id="384" r:id="rId38"/>
    <p:sldId id="360" r:id="rId39"/>
    <p:sldId id="359" r:id="rId40"/>
    <p:sldId id="386" r:id="rId41"/>
    <p:sldId id="385" r:id="rId42"/>
    <p:sldId id="387" r:id="rId43"/>
    <p:sldId id="388" r:id="rId44"/>
    <p:sldId id="389" r:id="rId45"/>
    <p:sldId id="390" r:id="rId46"/>
    <p:sldId id="391" r:id="rId47"/>
    <p:sldId id="392" r:id="rId48"/>
    <p:sldId id="394" r:id="rId49"/>
    <p:sldId id="393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000099"/>
    <a:srgbClr val="800080"/>
    <a:srgbClr val="000080"/>
    <a:srgbClr val="969696"/>
    <a:srgbClr val="29292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2" autoAdjust="0"/>
    <p:restoredTop sz="94711" autoAdjust="0"/>
  </p:normalViewPr>
  <p:slideViewPr>
    <p:cSldViewPr snapToGrid="0">
      <p:cViewPr varScale="1">
        <p:scale>
          <a:sx n="93" d="100"/>
          <a:sy n="93" d="100"/>
        </p:scale>
        <p:origin x="96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3D469D-B028-411C-8F3F-334A9C625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2014-6578-478A-9F09-16A02D591F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48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4B15-F008-4073-B770-357D8B09D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41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0714-4BD7-44D9-8036-F3E4AB5BF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63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B8E84-0EB7-4A9F-96F5-019FE3433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1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E699-1FA0-48E8-B7DA-8FB2BC385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0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76AC-BF6B-4A76-8723-088B9051E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48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1CBB-F420-4012-A4F7-A9677B266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50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00DE6-8E8D-453B-9130-FC7475DF8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80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B5051-840A-4266-92D5-12E94F08E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9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040B-4BFD-40A8-AB1F-A3DF95D8E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74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4E9E-4C4C-4EA7-97E5-7CE900FCE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73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F943F52-B0B3-489D-AD81-30649962C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ftp://ftp-trace.ncbi.nlm.nih.gov/sra/sdk/current/sratoolkit.current-centos_linux64.tar.gz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hyperlink" Target="https://www.ncbi.nlm.nih.gov/genome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SCII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x.psu.edu/~rsharris/lastz/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75758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2</a:t>
            </a:r>
            <a:r>
              <a:rPr lang="en-US" altLang="en-US" sz="2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nd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Guest Lecture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+mj-lt"/>
              </a:rPr>
              <a:t>Bodo Linz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+mj-lt"/>
              </a:rPr>
              <a:t>09/25/18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+mj-lt"/>
              </a:rPr>
              <a:t>bodo.linz@uga.edu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41551" y="2907986"/>
            <a:ext cx="814735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Today’s lecture: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1. ACT – Artemis Comparison Tool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2. PCA – Principal Component 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3. Download a Short Read Archive (SRA) from NCBI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4. </a:t>
            </a:r>
            <a:r>
              <a:rPr lang="en-US" altLang="en-US" sz="2400" dirty="0" err="1"/>
              <a:t>lastz</a:t>
            </a:r>
            <a:r>
              <a:rPr lang="en-US" altLang="en-US" sz="2400" dirty="0"/>
              <a:t> and YASRA – Yet Another Short Read Assembler</a:t>
            </a:r>
          </a:p>
        </p:txBody>
      </p:sp>
    </p:spTree>
    <p:extLst>
      <p:ext uri="{BB962C8B-B14F-4D97-AF65-F5344CB8AC3E}">
        <p14:creationId xmlns:p14="http://schemas.microsoft.com/office/powerpoint/2010/main" val="376913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29653"/>
            <a:ext cx="9144000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Solution: modify the genome format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621" y="1099828"/>
            <a:ext cx="8460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  <a:cs typeface="Courier New" panose="02070309020205020404" pitchFamily="49" charset="0"/>
              </a:rPr>
              <a:t>Solution 1:   keep only the first 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fasta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header</a:t>
            </a:r>
          </a:p>
          <a:p>
            <a:r>
              <a:rPr lang="en-US" sz="2000" dirty="0">
                <a:latin typeface="+mj-lt"/>
                <a:cs typeface="Courier New" panose="02070309020205020404" pitchFamily="49" charset="0"/>
              </a:rPr>
              <a:t>	       remove all following 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fasta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headers</a:t>
            </a:r>
          </a:p>
          <a:p>
            <a:endParaRPr lang="en-US" sz="2000" dirty="0">
              <a:latin typeface="+mj-lt"/>
              <a:cs typeface="Courier New" panose="02070309020205020404" pitchFamily="49" charset="0"/>
            </a:endParaRPr>
          </a:p>
          <a:p>
            <a:r>
              <a:rPr lang="en-US" sz="2000" dirty="0">
                <a:latin typeface="+mj-lt"/>
                <a:cs typeface="Courier New" panose="02070309020205020404" pitchFamily="49" charset="0"/>
              </a:rPr>
              <a:t>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F13DCE-2398-4AC9-A5E3-5B13E01382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5" b="48672"/>
          <a:stretch/>
        </p:blipFill>
        <p:spPr>
          <a:xfrm>
            <a:off x="1084092" y="3127401"/>
            <a:ext cx="7467600" cy="753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2DBF21-648D-42D4-B317-6B721D8A8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70709"/>
          <a:stretch/>
        </p:blipFill>
        <p:spPr>
          <a:xfrm>
            <a:off x="1084092" y="2013217"/>
            <a:ext cx="7467600" cy="1129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5C9C15-9EC4-46D7-9C64-C60D62BB0F3C}"/>
              </a:ext>
            </a:extLst>
          </p:cNvPr>
          <p:cNvSpPr txBox="1"/>
          <p:nvPr/>
        </p:nvSpPr>
        <p:spPr>
          <a:xfrm>
            <a:off x="1045028" y="4118641"/>
            <a:ext cx="56156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>
                <a:latin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&gt;AHAJ01000001.1\n</a:t>
            </a:r>
            <a:r>
              <a:rPr lang="en-US" altLang="en-US" sz="1600" dirty="0">
                <a:latin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AHAJ01.fa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 everything between 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" "</a:t>
            </a:r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and save as file AHAJ01.fa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cat AHAJ01.1.fsa | </a:t>
            </a:r>
            <a:r>
              <a:rPr lang="en-US" altLang="en-US" sz="1600" dirty="0">
                <a:solidFill>
                  <a:srgbClr val="808000"/>
                </a:solidFill>
                <a:latin typeface="Courier New" panose="02070309020205020404" pitchFamily="49" charset="0"/>
              </a:rPr>
              <a:t>grep</a:t>
            </a:r>
            <a:r>
              <a:rPr lang="en-US" altLang="en-US" sz="1600" dirty="0"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600" dirty="0">
                <a:latin typeface="Courier New" panose="02070309020205020404" pitchFamily="49" charset="0"/>
              </a:rPr>
              <a:t> </a:t>
            </a:r>
            <a:r>
              <a:rPr lang="en-US" altLang="en-US" sz="1600" dirty="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600" dirty="0">
                <a:solidFill>
                  <a:srgbClr val="9933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600" dirty="0">
                <a:solidFill>
                  <a:srgbClr val="808000"/>
                </a:solidFill>
                <a:latin typeface="Courier New" panose="02070309020205020404" pitchFamily="49" charset="0"/>
              </a:rPr>
              <a:t>"  &gt;&gt;</a:t>
            </a:r>
            <a:r>
              <a:rPr lang="en-US" altLang="en-US" sz="1600" dirty="0">
                <a:latin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AHAJ01.fa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&gt;&gt; add to file AHAJ01.fa and save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What will the grep command do?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5DD23-1A97-414A-9DF9-BC263A6352B8}"/>
              </a:ext>
            </a:extLst>
          </p:cNvPr>
          <p:cNvSpPr txBox="1"/>
          <p:nvPr/>
        </p:nvSpPr>
        <p:spPr>
          <a:xfrm>
            <a:off x="6823421" y="4141695"/>
            <a:ext cx="179728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&gt;AHAJ01000001.1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6B04E4-B292-4FA9-A3B0-98C75A60E41C}"/>
              </a:ext>
            </a:extLst>
          </p:cNvPr>
          <p:cNvCxnSpPr>
            <a:cxnSpLocks/>
          </p:cNvCxnSpPr>
          <p:nvPr/>
        </p:nvCxnSpPr>
        <p:spPr>
          <a:xfrm flipV="1">
            <a:off x="5286615" y="4418320"/>
            <a:ext cx="1421546" cy="215152"/>
          </a:xfrm>
          <a:prstGeom prst="straightConnector1">
            <a:avLst/>
          </a:prstGeom>
          <a:ln w="127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3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29653"/>
            <a:ext cx="9144000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Solution: modify the genome format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C9C15-9EC4-46D7-9C64-C60D62BB0F3C}"/>
              </a:ext>
            </a:extLst>
          </p:cNvPr>
          <p:cNvSpPr txBox="1"/>
          <p:nvPr/>
        </p:nvSpPr>
        <p:spPr>
          <a:xfrm>
            <a:off x="530198" y="960516"/>
            <a:ext cx="8252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 (a little more sophisticated)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>
                <a:latin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&gt;AHAJ01000001.1\n</a:t>
            </a:r>
            <a:r>
              <a:rPr lang="en-US" altLang="en-US" sz="1600" dirty="0">
                <a:latin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AHAJ01.fa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cat AHAJ01.1.fsa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| </a:t>
            </a:r>
            <a:r>
              <a:rPr lang="en-US" altLang="en-US" sz="1600" dirty="0" err="1">
                <a:solidFill>
                  <a:srgbClr val="808000"/>
                </a:solidFill>
                <a:latin typeface="Courier New" panose="02070309020205020404" pitchFamily="49" charset="0"/>
              </a:rPr>
              <a:t>awk</a:t>
            </a:r>
            <a:r>
              <a:rPr lang="en-US" altLang="en-US" sz="1600" dirty="0">
                <a:latin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($1,1,1) == "&gt;"){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"";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}else{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"%s",$1;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"\n";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}’ &gt;&gt; AHAJ01.fa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substring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$1 at position 1 for 1 character = "&gt;", print nothing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else print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"%s" – take the first of the following arguments ($1) and print it as a string (s), "%d" - as a number (</a:t>
            </a:r>
            <a:r>
              <a:rPr lang="en-US" sz="1600" u="sng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ecimal)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then print "\n"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&gt;&gt; add to file AHAJ01.fa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7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29653"/>
            <a:ext cx="9144000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Solution: modify the genome format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621" y="1099828"/>
            <a:ext cx="84601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What we get: very simple, One 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fasta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header, followed by sequence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Can be used for genome comparison (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blastall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and 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MSPcrunch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useful for having a quick look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e.g. make comparison to find a gene in target genome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what if: want to keep tract of contig numbers to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order and orient contigs based on reference genome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close the genome</a:t>
            </a:r>
          </a:p>
          <a:p>
            <a:pPr lvl="1"/>
            <a:r>
              <a:rPr lang="en-US" sz="2000" dirty="0">
                <a:latin typeface="+mj-lt"/>
                <a:cs typeface="Courier New" panose="02070309020205020404" pitchFamily="49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cs typeface="Courier New" panose="02070309020205020404" pitchFamily="49" charset="0"/>
              </a:rPr>
              <a:t>concatenate contigs into a single </a:t>
            </a:r>
            <a:r>
              <a:rPr lang="en-US" sz="2000" dirty="0" err="1">
                <a:cs typeface="Courier New" panose="02070309020205020404" pitchFamily="49" charset="0"/>
              </a:rPr>
              <a:t>supercontig</a:t>
            </a:r>
            <a:endParaRPr lang="en-US" sz="2000" dirty="0">
              <a:cs typeface="Courier New" panose="02070309020205020404" pitchFamily="49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cs typeface="Courier New" panose="02070309020205020404" pitchFamily="49" charset="0"/>
              </a:rPr>
              <a:t>want to keep contig numbers </a:t>
            </a:r>
          </a:p>
          <a:p>
            <a:pPr marL="800100" lvl="1" indent="-342900">
              <a:buFontTx/>
              <a:buChar char="-"/>
            </a:pPr>
            <a:endParaRPr lang="en-US" sz="2000" dirty="0">
              <a:latin typeface="+mj-lt"/>
              <a:cs typeface="Courier New" panose="02070309020205020404" pitchFamily="49" charset="0"/>
            </a:endParaRPr>
          </a:p>
        </p:txBody>
      </p:sp>
      <p:pic>
        <p:nvPicPr>
          <p:cNvPr id="13" name="Picture 3" descr="reads-and-contigs">
            <a:extLst>
              <a:ext uri="{FF2B5EF4-FFF2-40B4-BE49-F238E27FC236}">
                <a16:creationId xmlns:a16="http://schemas.microsoft.com/office/drawing/2014/main" id="{B92F3374-39DC-4361-ACC0-DE48F619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93" y="4279191"/>
            <a:ext cx="3249612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3E9D38DB-7564-4CDD-9FF3-B8549FA21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21" y="4459153"/>
            <a:ext cx="77617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600" dirty="0"/>
              <a:t>Reads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5AA80EF5-0D30-425D-86F2-3486B3557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21" y="5663558"/>
            <a:ext cx="87876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600"/>
              <a:t>Contigs</a:t>
            </a:r>
          </a:p>
        </p:txBody>
      </p:sp>
    </p:spTree>
    <p:extLst>
      <p:ext uri="{BB962C8B-B14F-4D97-AF65-F5344CB8AC3E}">
        <p14:creationId xmlns:p14="http://schemas.microsoft.com/office/powerpoint/2010/main" val="35022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CE54EB3-03E9-4CC0-8017-EA1DEB385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9" y="308024"/>
            <a:ext cx="8266892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0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29653"/>
            <a:ext cx="9144000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Modify the genome format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621" y="1099828"/>
            <a:ext cx="8460121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two different formats of genome headers: make same format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  <a:cs typeface="Courier New" panose="02070309020205020404" pitchFamily="49" charset="0"/>
            </a:endParaRPr>
          </a:p>
          <a:p>
            <a:endParaRPr lang="en-US" sz="2000" dirty="0">
              <a:latin typeface="+mj-lt"/>
              <a:cs typeface="Courier New" panose="02070309020205020404" pitchFamily="49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problem: ACT doesn’t take numbers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solution: letter code for 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contig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numbers, IUPAC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start the contig with a 5 letter contig code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followed by 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nn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to separate from sequence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cs typeface="Courier New" panose="02070309020205020404" pitchFamily="49" charset="0"/>
              </a:rPr>
              <a:t>separate contigs by stretches of N’s (~300)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e.g. …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NNNNNAAAGTnnACGTATGCAT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6809"/>
          <a:stretch/>
        </p:blipFill>
        <p:spPr>
          <a:xfrm>
            <a:off x="100850" y="1534197"/>
            <a:ext cx="7091802" cy="485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8" b="90145"/>
          <a:stretch/>
        </p:blipFill>
        <p:spPr>
          <a:xfrm>
            <a:off x="99180" y="2280763"/>
            <a:ext cx="9144000" cy="5406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336E13-F5BD-43CE-859C-A47A9F9F1020}"/>
              </a:ext>
            </a:extLst>
          </p:cNvPr>
          <p:cNvSpPr/>
          <p:nvPr/>
        </p:nvSpPr>
        <p:spPr>
          <a:xfrm>
            <a:off x="6642244" y="2839945"/>
            <a:ext cx="2342507" cy="344184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6215" y="2821929"/>
            <a:ext cx="23345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IUPAC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 – A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 – G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– C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 – T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 – R (G or A)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– Y (C or T)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6 – M (A or C)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7 – K (G or T)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8 – S (G or C)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9 – W (A or T)</a:t>
            </a:r>
          </a:p>
        </p:txBody>
      </p:sp>
    </p:spTree>
    <p:extLst>
      <p:ext uri="{BB962C8B-B14F-4D97-AF65-F5344CB8AC3E}">
        <p14:creationId xmlns:p14="http://schemas.microsoft.com/office/powerpoint/2010/main" val="183719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29653"/>
            <a:ext cx="9144000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Solution: modify the genome format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989" y="1061408"/>
            <a:ext cx="846012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runContigstoACT.sh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Author Bodo Linz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run blast of *.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fna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 *.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fsa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 in the current directory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against a specified reference sequence (database)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generate the *.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 for ACT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=~/bin/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=~/bin/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=AbPK1.fasta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%%"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GENOME2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=AB4052_LRED01.fsa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${GENOME2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%%"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_LRED01.fsa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solidFill>
                <a:srgbClr val="8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8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Based on the previous lecture: 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What is NAME1?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What is NAME2?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55C5BB7-1724-4847-9D6B-5F4D69404C11}"/>
              </a:ext>
            </a:extLst>
          </p:cNvPr>
          <p:cNvCxnSpPr>
            <a:cxnSpLocks/>
          </p:cNvCxnSpPr>
          <p:nvPr/>
        </p:nvCxnSpPr>
        <p:spPr>
          <a:xfrm flipH="1">
            <a:off x="3717793" y="3711388"/>
            <a:ext cx="1260181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51C9C8-0A09-4BEB-8B5E-22C548212648}"/>
              </a:ext>
            </a:extLst>
          </p:cNvPr>
          <p:cNvCxnSpPr>
            <a:cxnSpLocks/>
          </p:cNvCxnSpPr>
          <p:nvPr/>
        </p:nvCxnSpPr>
        <p:spPr>
          <a:xfrm flipH="1">
            <a:off x="3717793" y="4201885"/>
            <a:ext cx="1260181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9578E8-4826-4578-BC81-C9C83D67C812}"/>
              </a:ext>
            </a:extLst>
          </p:cNvPr>
          <p:cNvSpPr txBox="1"/>
          <p:nvPr/>
        </p:nvSpPr>
        <p:spPr>
          <a:xfrm>
            <a:off x="5009990" y="3542339"/>
            <a:ext cx="289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Completed reference genome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504A8C-B524-4754-8B85-67A9D154A6A8}"/>
              </a:ext>
            </a:extLst>
          </p:cNvPr>
          <p:cNvSpPr txBox="1"/>
          <p:nvPr/>
        </p:nvSpPr>
        <p:spPr>
          <a:xfrm>
            <a:off x="5008709" y="4035512"/>
            <a:ext cx="2534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Target genome as contigs</a:t>
            </a:r>
          </a:p>
        </p:txBody>
      </p:sp>
    </p:spTree>
    <p:extLst>
      <p:ext uri="{BB962C8B-B14F-4D97-AF65-F5344CB8AC3E}">
        <p14:creationId xmlns:p14="http://schemas.microsoft.com/office/powerpoint/2010/main" val="196713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24" b="92768"/>
          <a:stretch/>
        </p:blipFill>
        <p:spPr>
          <a:xfrm>
            <a:off x="129130" y="676364"/>
            <a:ext cx="6884412" cy="266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17" y="240502"/>
            <a:ext cx="3140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 the different headers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" b="94492"/>
          <a:stretch/>
        </p:blipFill>
        <p:spPr>
          <a:xfrm>
            <a:off x="131976" y="1008151"/>
            <a:ext cx="8870623" cy="302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470581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2041" y="1771910"/>
            <a:ext cx="78289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modify genome input file to format "&gt;LRED01000001.1"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$GENOME2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($1,1,3) == "&gt;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"&gt;";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($1,19,14);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"\n";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}else{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"%s",$1;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"\n"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}'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tempgenome.fsa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27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217" y="240502"/>
            <a:ext cx="2246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Let’s walk through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396" y="1093180"/>
            <a:ext cx="88753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$GENOME2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($1,1,3) == "&gt;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"){	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at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$1 the substring starting from character 1 for 3 characters # equals (exactly) "&gt;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"&gt;";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($1,19,14);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"\n";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then print “&gt;”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then print the substring of 14 characters starting from character 19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which is “LRED01000001.1”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then print “\n” (carriage return)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}else{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printf"%s",$1;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"\n"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criterion is not met, print all lines, then print “\n”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}'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tempgenome.fsa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b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 Get:	&gt;LRED01000001.1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&gt;AHAJ01000001.1 Acinetobacter baumannii AB5711 ctg7180000…</a:t>
            </a:r>
          </a:p>
          <a:p>
            <a:r>
              <a:rPr lang="en-US" sz="16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→ We took care of the different headers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285" b="96486"/>
          <a:stretch/>
        </p:blipFill>
        <p:spPr>
          <a:xfrm>
            <a:off x="94269" y="725348"/>
            <a:ext cx="5835191" cy="3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7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115" y="339035"/>
            <a:ext cx="88753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generate one large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contig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fasta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contigs separated by N’s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"&gt;"$NAME2" Contigs\n" &gt; $NAME2.fa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tempgenome.fsa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-v FS="\n" -v OFS="" '{print $1}'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-v FS=" " -v OFS="\t" '{print $1}' 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"0" "A"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"1" "G"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"2" "C"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"3" "T"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"4" "R"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"5" "Y"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"6" "M"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"7" "K"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"8" "S"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"9" "W" 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($1,1,1) == "&gt;"){          printf"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"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($1,9,5);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printf"nn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}else{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printf"%s",$1;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} END{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"\n"}' 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$NAME2.fa</a:t>
            </a:r>
          </a:p>
        </p:txBody>
      </p:sp>
    </p:spTree>
    <p:extLst>
      <p:ext uri="{BB962C8B-B14F-4D97-AF65-F5344CB8AC3E}">
        <p14:creationId xmlns:p14="http://schemas.microsoft.com/office/powerpoint/2010/main" val="3643353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217" y="240502"/>
            <a:ext cx="2246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Let’s walk through</a:t>
            </a:r>
          </a:p>
        </p:txBody>
      </p:sp>
      <p:sp>
        <p:nvSpPr>
          <p:cNvPr id="5" name="Rectangle 4"/>
          <p:cNvSpPr/>
          <p:nvPr/>
        </p:nvSpPr>
        <p:spPr>
          <a:xfrm>
            <a:off x="98981" y="640693"/>
            <a:ext cx="8875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"&gt;"$NAME2" Contigs\n" &gt; $NAME2.fa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 “&gt;” and $NAME2 (=AB4052_LRED01) Contigs followed by “\n”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and save this as file fake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&gt;AB4052_LRED01 Contigs 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tempgenome.fsa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-v FS="\n" -v OFS="" '{print $1}'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-v FS=" " -v OFS="\t" '{print $1}' 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"0" "A"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"1" "G"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"2" "C"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"3" "T"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"4" "R"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"5" "Y"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"6" "M"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"7" "K"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"8" "S" |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"9" "W" \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FS=" " -v OFS="\t" replaces space in header by tab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translate/transliterate, replace or remove specific characters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syntax: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“what to search for” “what to replace with”  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here: replace the numbers by IUPAC letters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91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75758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Let’s continue with ACT</a:t>
            </a:r>
            <a:endParaRPr lang="en-US" altLang="en-US" sz="2400" b="1" dirty="0"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35" y="2689412"/>
            <a:ext cx="5059067" cy="400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9604" y="1280065"/>
            <a:ext cx="695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learned how to perform a pairwise genome comparison:</a:t>
            </a:r>
          </a:p>
          <a:p>
            <a:pPr marL="342900" indent="-342900">
              <a:buAutoNum type="arabicParenR"/>
            </a:pPr>
            <a:r>
              <a:rPr lang="en-US" sz="2000" dirty="0"/>
              <a:t>at the internet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double_ACT</a:t>
            </a:r>
            <a:r>
              <a:rPr lang="en-US" sz="2000" dirty="0"/>
              <a:t>)</a:t>
            </a:r>
          </a:p>
          <a:p>
            <a:pPr marL="342900" indent="-342900">
              <a:buAutoNum type="arabicParenR"/>
            </a:pPr>
            <a:r>
              <a:rPr lang="en-US" sz="2000" dirty="0"/>
              <a:t>run locally using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r>
              <a:rPr lang="en-US" sz="2000" dirty="0"/>
              <a:t>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217" y="240502"/>
            <a:ext cx="2246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Let’s walk through</a:t>
            </a:r>
          </a:p>
        </p:txBody>
      </p:sp>
      <p:sp>
        <p:nvSpPr>
          <p:cNvPr id="5" name="Rectangle 4"/>
          <p:cNvSpPr/>
          <p:nvPr/>
        </p:nvSpPr>
        <p:spPr>
          <a:xfrm>
            <a:off x="98981" y="640693"/>
            <a:ext cx="88753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($1,1,1) == "&gt;"){          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the $1 at character 1 equals “&gt;”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f"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";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then print a stretch of N’s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($1,9,5);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printf"nn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 5 character substring starting at character 9: &gt;LRAD010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.1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&gt;LRADAGA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AAAAG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}else{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printf"%s",$1;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} END{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"\n"}' \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else print everything on the line, add a “\n” at the end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$NAME2.fa</a:t>
            </a:r>
          </a:p>
          <a:p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attach (add) everything to file $NAME2.fa (AB4052.fa)</a:t>
            </a:r>
          </a:p>
        </p:txBody>
      </p:sp>
    </p:spTree>
    <p:extLst>
      <p:ext uri="{BB962C8B-B14F-4D97-AF65-F5344CB8AC3E}">
        <p14:creationId xmlns:p14="http://schemas.microsoft.com/office/powerpoint/2010/main" val="4033516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261" y="621839"/>
            <a:ext cx="88753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""</a:t>
            </a:r>
          </a:p>
          <a:p>
            <a:r>
              <a:rPr lang="es-E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"Done </a:t>
            </a:r>
            <a:r>
              <a:rPr lang="es-ES" sz="1600" dirty="0" err="1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generating</a:t>
            </a:r>
            <a:r>
              <a:rPr lang="es-E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dirty="0" err="1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es-E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dirty="0" err="1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contig</a:t>
            </a:r>
            <a:r>
              <a:rPr lang="es-E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file"</a:t>
            </a:r>
          </a:p>
          <a:p>
            <a:r>
              <a:rPr lang="es-E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"------------------------------------------"</a:t>
            </a:r>
          </a:p>
          <a:p>
            <a:r>
              <a:rPr lang="es-E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""</a:t>
            </a:r>
          </a:p>
          <a:p>
            <a:endParaRPr lang="es-ES" sz="1600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has the database already been formatted?</a:t>
            </a:r>
          </a:p>
          <a:p>
            <a:pPr>
              <a:defRPr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[ -f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nhr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nsq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]; then \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echo "The database is already formatted"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dirty="0" err="1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pPr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"Done formatting the database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$GENOME1.fasta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</a:p>
          <a:p>
            <a:pPr>
              <a:defRPr/>
            </a:pP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if –f(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ile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${DATABASE}.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nhr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–a(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${DATABASE}.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nin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etc. exist</a:t>
            </a: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then display "The database is already formatted"</a:t>
            </a: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else run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formatdb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defRPr/>
            </a:pP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 run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before (see last lecture)</a:t>
            </a:r>
          </a:p>
        </p:txBody>
      </p:sp>
    </p:spTree>
    <p:extLst>
      <p:ext uri="{BB962C8B-B14F-4D97-AF65-F5344CB8AC3E}">
        <p14:creationId xmlns:p14="http://schemas.microsoft.com/office/powerpoint/2010/main" val="548413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122238" y="122238"/>
            <a:ext cx="7764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Bordetella genomes</a:t>
            </a:r>
          </a:p>
        </p:txBody>
      </p:sp>
      <p:sp>
        <p:nvSpPr>
          <p:cNvPr id="4099" name="Content Placeholder 2"/>
          <p:cNvSpPr>
            <a:spLocks/>
          </p:cNvSpPr>
          <p:nvPr/>
        </p:nvSpPr>
        <p:spPr bwMode="auto">
          <a:xfrm>
            <a:off x="407988" y="1312863"/>
            <a:ext cx="58388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95 classical bordetellae: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58 </a:t>
            </a:r>
            <a:r>
              <a:rPr lang="en-US" altLang="en-US" sz="2000" i="1">
                <a:cs typeface="Times New Roman" panose="02020603050405020304" pitchFamily="18" charset="0"/>
              </a:rPr>
              <a:t>B. bronchiseptica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  2 </a:t>
            </a:r>
            <a:r>
              <a:rPr lang="en-US" altLang="en-US" sz="2000" i="1">
                <a:cs typeface="Times New Roman" panose="02020603050405020304" pitchFamily="18" charset="0"/>
              </a:rPr>
              <a:t>B. parapertussis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34 </a:t>
            </a:r>
            <a:r>
              <a:rPr lang="en-US" altLang="en-US" sz="2000" i="1">
                <a:cs typeface="Times New Roman" panose="02020603050405020304" pitchFamily="18" charset="0"/>
              </a:rPr>
              <a:t>B. pertussis</a:t>
            </a:r>
            <a:endParaRPr lang="en-US" altLang="en-US" i="1">
              <a:cs typeface="Times New Roman" panose="02020603050405020304" pitchFamily="18" charset="0"/>
            </a:endParaRPr>
          </a:p>
        </p:txBody>
      </p:sp>
      <p:sp>
        <p:nvSpPr>
          <p:cNvPr id="4100" name="Content Placeholder 2"/>
          <p:cNvSpPr txBox="1">
            <a:spLocks/>
          </p:cNvSpPr>
          <p:nvPr/>
        </p:nvSpPr>
        <p:spPr bwMode="auto">
          <a:xfrm>
            <a:off x="407988" y="3352800"/>
            <a:ext cx="4394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ea typeface="MS PGothic" panose="020B0600070205080204" pitchFamily="34" charset="-128"/>
                <a:cs typeface="Times New Roman" panose="02020603050405020304" pitchFamily="18" charset="0"/>
              </a:rPr>
              <a:t>34 non-classical bordetellae: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18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holmesii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  6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hinzii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  1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avium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  4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trematum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  2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ansorpii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  3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petrii</a:t>
            </a:r>
          </a:p>
        </p:txBody>
      </p:sp>
      <p:sp>
        <p:nvSpPr>
          <p:cNvPr id="8" name="Right Bracket 7"/>
          <p:cNvSpPr/>
          <p:nvPr/>
        </p:nvSpPr>
        <p:spPr>
          <a:xfrm>
            <a:off x="3076575" y="3802063"/>
            <a:ext cx="153988" cy="1047750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494088" y="3944938"/>
            <a:ext cx="422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respiratory pathogens in animals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in immuno-compromized humans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94088" y="5630863"/>
            <a:ext cx="4410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environmental / ear infection in humans</a:t>
            </a:r>
          </a:p>
        </p:txBody>
      </p:sp>
      <p:sp>
        <p:nvSpPr>
          <p:cNvPr id="2" name="Right Bracket 7"/>
          <p:cNvSpPr/>
          <p:nvPr/>
        </p:nvSpPr>
        <p:spPr>
          <a:xfrm>
            <a:off x="3076575" y="4979988"/>
            <a:ext cx="153988" cy="631825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94088" y="5113338"/>
            <a:ext cx="3940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wound and ear infection in humans</a:t>
            </a: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4102100" y="1978025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respiratory pathogens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animals and humans</a:t>
            </a:r>
          </a:p>
        </p:txBody>
      </p:sp>
      <p:sp>
        <p:nvSpPr>
          <p:cNvPr id="3" name="Right Bracket 7"/>
          <p:cNvSpPr/>
          <p:nvPr/>
        </p:nvSpPr>
        <p:spPr>
          <a:xfrm>
            <a:off x="3609975" y="1770063"/>
            <a:ext cx="153988" cy="1047750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virulence-associated factors determining host specificity?</a:t>
            </a:r>
          </a:p>
          <a:p>
            <a:pPr eaLnBrk="1" hangingPunct="1"/>
            <a:r>
              <a:rPr lang="en-US" altLang="en-US"/>
              <a:t>virulence-associated factors determining disease outcome?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6560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genome-wide SNP-based phylogenetic tree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genome-wide presence/absence of genes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similar evolutionary trends?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Pairwise genome comparisons (ACT)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    (</a:t>
            </a:r>
            <a:r>
              <a:rPr lang="en-US" altLang="en-US" sz="2800" u="sng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rtemis </a:t>
            </a:r>
            <a:r>
              <a:rPr lang="en-US" altLang="en-US" sz="2800" u="sng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omparison </a:t>
            </a:r>
            <a:r>
              <a:rPr lang="en-US" altLang="en-US" sz="2800" u="sng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ool)</a:t>
            </a:r>
          </a:p>
          <a:p>
            <a:pPr eaLnBrk="1" hangingPunct="1">
              <a:defRPr/>
            </a:pPr>
            <a:r>
              <a:rPr lang="en-US" altLang="en-US" sz="2800" dirty="0"/>
              <a:t>mapping of virulence-associated genes</a:t>
            </a:r>
          </a:p>
          <a:p>
            <a:pPr eaLnBrk="1" hangingPunct="1">
              <a:defRPr/>
            </a:pPr>
            <a:r>
              <a:rPr lang="en-US" altLang="en-US" sz="2800" dirty="0"/>
              <a:t>Principle Components Analysis (PCA)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1" descr="Bb-Fig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42975"/>
            <a:ext cx="5411787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2"/>
          <p:cNvSpPr txBox="1">
            <a:spLocks noChangeArrowheads="1"/>
          </p:cNvSpPr>
          <p:nvPr/>
        </p:nvSpPr>
        <p:spPr bwMode="auto">
          <a:xfrm>
            <a:off x="6591300" y="220663"/>
            <a:ext cx="240665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Circles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1: Virtual chromosome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    B. bronchiseptica</a:t>
            </a:r>
            <a:r>
              <a:rPr lang="en-US" altLang="en-US" sz="1400" b="1"/>
              <a:t> RB50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   </a:t>
            </a:r>
            <a:r>
              <a:rPr lang="en-US" altLang="en-US" sz="1400" b="1">
                <a:solidFill>
                  <a:srgbClr val="FF0000"/>
                </a:solidFill>
              </a:rPr>
              <a:t>with genes of interest</a:t>
            </a:r>
            <a:r>
              <a:rPr lang="en-US" altLang="en-US" sz="1400" b="1"/>
              <a:t>;</a:t>
            </a:r>
            <a:endParaRPr lang="en-US" altLang="en-US" sz="1400" b="1">
              <a:solidFill>
                <a:srgbClr val="5F5F5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6C"/>
                </a:solidFill>
              </a:rPr>
              <a:t>2: </a:t>
            </a:r>
            <a:r>
              <a:rPr lang="en-US" altLang="en-US" sz="1400" b="1" i="1">
                <a:solidFill>
                  <a:srgbClr val="00006C"/>
                </a:solidFill>
              </a:rPr>
              <a:t>B. bronchiseptica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006C"/>
                </a:solidFill>
              </a:rPr>
              <a:t>    </a:t>
            </a:r>
            <a:r>
              <a:rPr lang="en-US" altLang="en-US" sz="1400" b="1">
                <a:solidFill>
                  <a:srgbClr val="00006C"/>
                </a:solidFill>
              </a:rPr>
              <a:t>(based on 58 genomes);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CC"/>
                </a:solidFill>
              </a:rPr>
              <a:t>3: </a:t>
            </a:r>
            <a:r>
              <a:rPr lang="en-US" altLang="en-US" sz="1400" b="1" i="1">
                <a:solidFill>
                  <a:srgbClr val="0000CC"/>
                </a:solidFill>
              </a:rPr>
              <a:t>B. parapertussis</a:t>
            </a:r>
            <a:r>
              <a:rPr lang="en-US" altLang="en-US" sz="1400" b="1">
                <a:solidFill>
                  <a:srgbClr val="0000CC"/>
                </a:solidFill>
              </a:rPr>
              <a:t> (2);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99FF"/>
                </a:solidFill>
              </a:rPr>
              <a:t>4: </a:t>
            </a:r>
            <a:r>
              <a:rPr lang="en-US" altLang="en-US" sz="1400" b="1" i="1">
                <a:solidFill>
                  <a:srgbClr val="0099FF"/>
                </a:solidFill>
              </a:rPr>
              <a:t>B. pertussis</a:t>
            </a:r>
            <a:r>
              <a:rPr lang="en-US" altLang="en-US" sz="1400" b="1">
                <a:solidFill>
                  <a:srgbClr val="0099FF"/>
                </a:solidFill>
              </a:rPr>
              <a:t> (34);</a:t>
            </a:r>
            <a:endParaRPr lang="en-US" altLang="en-US" sz="1400" b="1" i="1">
              <a:solidFill>
                <a:srgbClr val="0099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90F96"/>
                </a:solidFill>
              </a:rPr>
              <a:t>5: </a:t>
            </a:r>
            <a:r>
              <a:rPr lang="en-US" altLang="en-US" sz="1400" b="1" i="1">
                <a:solidFill>
                  <a:srgbClr val="690F96"/>
                </a:solidFill>
              </a:rPr>
              <a:t>B. ansorpii</a:t>
            </a:r>
            <a:r>
              <a:rPr lang="en-US" altLang="en-US" sz="1400" b="1">
                <a:solidFill>
                  <a:srgbClr val="690F96"/>
                </a:solidFill>
              </a:rPr>
              <a:t> (2);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6: </a:t>
            </a:r>
            <a:r>
              <a:rPr lang="en-US" altLang="en-US" sz="1400" b="1" i="1">
                <a:solidFill>
                  <a:srgbClr val="FF0000"/>
                </a:solidFill>
              </a:rPr>
              <a:t>B. petrii</a:t>
            </a:r>
            <a:r>
              <a:rPr lang="en-US" altLang="en-US" sz="1400" b="1">
                <a:solidFill>
                  <a:srgbClr val="FF0000"/>
                </a:solidFill>
              </a:rPr>
              <a:t> (3);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9900"/>
                </a:solidFill>
              </a:rPr>
              <a:t>7: </a:t>
            </a:r>
            <a:r>
              <a:rPr lang="en-US" altLang="en-US" sz="1400" b="1" i="1">
                <a:solidFill>
                  <a:srgbClr val="FF9900"/>
                </a:solidFill>
              </a:rPr>
              <a:t>B. hinzii</a:t>
            </a:r>
            <a:r>
              <a:rPr lang="en-US" altLang="en-US" sz="1400" b="1">
                <a:solidFill>
                  <a:srgbClr val="FF9900"/>
                </a:solidFill>
              </a:rPr>
              <a:t> (6);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FF00"/>
                </a:solidFill>
              </a:rPr>
              <a:t>8: </a:t>
            </a:r>
            <a:r>
              <a:rPr lang="en-US" altLang="en-US" sz="1400" b="1" i="1">
                <a:solidFill>
                  <a:srgbClr val="00FF00"/>
                </a:solidFill>
              </a:rPr>
              <a:t>B. holmesii</a:t>
            </a:r>
            <a:r>
              <a:rPr lang="en-US" altLang="en-US" sz="1400" b="1">
                <a:solidFill>
                  <a:srgbClr val="00FF00"/>
                </a:solidFill>
              </a:rPr>
              <a:t> (18);</a:t>
            </a:r>
            <a:endParaRPr lang="en-US" altLang="en-US" sz="1400" b="1">
              <a:solidFill>
                <a:srgbClr val="FF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FF"/>
                </a:solidFill>
              </a:rPr>
              <a:t>9: </a:t>
            </a:r>
            <a:r>
              <a:rPr lang="en-US" altLang="en-US" sz="1400" b="1" i="1">
                <a:solidFill>
                  <a:srgbClr val="FF00FF"/>
                </a:solidFill>
              </a:rPr>
              <a:t>B. trematum</a:t>
            </a:r>
            <a:r>
              <a:rPr lang="en-US" altLang="en-US" sz="1400" b="1">
                <a:solidFill>
                  <a:srgbClr val="FF00FF"/>
                </a:solidFill>
              </a:rPr>
              <a:t> (4);</a:t>
            </a:r>
            <a:endParaRPr lang="en-US" altLang="en-US" sz="1400" b="1">
              <a:solidFill>
                <a:srgbClr val="00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8C800"/>
                </a:solidFill>
              </a:rPr>
              <a:t>10: </a:t>
            </a:r>
            <a:r>
              <a:rPr lang="en-US" altLang="en-US" sz="1400" b="1" i="1">
                <a:solidFill>
                  <a:srgbClr val="C8C800"/>
                </a:solidFill>
              </a:rPr>
              <a:t>B. avium</a:t>
            </a:r>
            <a:r>
              <a:rPr lang="en-US" altLang="en-US" sz="1400" b="1">
                <a:solidFill>
                  <a:srgbClr val="C8C800"/>
                </a:solidFill>
              </a:rPr>
              <a:t> (1)</a:t>
            </a:r>
          </a:p>
        </p:txBody>
      </p:sp>
      <p:sp>
        <p:nvSpPr>
          <p:cNvPr id="7172" name="Text Box 24"/>
          <p:cNvSpPr txBox="1">
            <a:spLocks noChangeArrowheads="1"/>
          </p:cNvSpPr>
          <p:nvPr/>
        </p:nvSpPr>
        <p:spPr bwMode="auto">
          <a:xfrm>
            <a:off x="3327400" y="603250"/>
            <a:ext cx="896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O-antigen</a:t>
            </a:r>
          </a:p>
        </p:txBody>
      </p:sp>
      <p:sp>
        <p:nvSpPr>
          <p:cNvPr id="7173" name="Text Box 25"/>
          <p:cNvSpPr txBox="1">
            <a:spLocks noChangeArrowheads="1"/>
          </p:cNvSpPr>
          <p:nvPr/>
        </p:nvSpPr>
        <p:spPr bwMode="auto">
          <a:xfrm>
            <a:off x="5772150" y="2068513"/>
            <a:ext cx="649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T6SSa</a:t>
            </a:r>
          </a:p>
        </p:txBody>
      </p:sp>
      <p:sp>
        <p:nvSpPr>
          <p:cNvPr id="7174" name="Text Box 26"/>
          <p:cNvSpPr txBox="1">
            <a:spLocks noChangeArrowheads="1"/>
          </p:cNvSpPr>
          <p:nvPr/>
        </p:nvSpPr>
        <p:spPr bwMode="auto">
          <a:xfrm>
            <a:off x="5778500" y="485616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T3SS</a:t>
            </a:r>
          </a:p>
        </p:txBody>
      </p:sp>
      <p:sp>
        <p:nvSpPr>
          <p:cNvPr id="7175" name="Text Box 27"/>
          <p:cNvSpPr txBox="1">
            <a:spLocks noChangeArrowheads="1"/>
          </p:cNvSpPr>
          <p:nvPr/>
        </p:nvSpPr>
        <p:spPr bwMode="auto">
          <a:xfrm>
            <a:off x="5634038" y="5075238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7176" name="Text Box 28"/>
          <p:cNvSpPr txBox="1">
            <a:spLocks noChangeArrowheads="1"/>
          </p:cNvSpPr>
          <p:nvPr/>
        </p:nvSpPr>
        <p:spPr bwMode="auto">
          <a:xfrm>
            <a:off x="4133850" y="6176963"/>
            <a:ext cx="309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7177" name="Text Box 29"/>
          <p:cNvSpPr txBox="1">
            <a:spLocks noChangeArrowheads="1"/>
          </p:cNvSpPr>
          <p:nvPr/>
        </p:nvSpPr>
        <p:spPr bwMode="auto">
          <a:xfrm>
            <a:off x="403225" y="4406900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7178" name="Text Box 30"/>
          <p:cNvSpPr txBox="1">
            <a:spLocks noChangeArrowheads="1"/>
          </p:cNvSpPr>
          <p:nvPr/>
        </p:nvSpPr>
        <p:spPr bwMode="auto">
          <a:xfrm>
            <a:off x="276225" y="4022725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7179" name="Text Box 31"/>
          <p:cNvSpPr txBox="1">
            <a:spLocks noChangeArrowheads="1"/>
          </p:cNvSpPr>
          <p:nvPr/>
        </p:nvSpPr>
        <p:spPr bwMode="auto">
          <a:xfrm>
            <a:off x="508000" y="2241550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7180" name="Text Box 32"/>
          <p:cNvSpPr txBox="1">
            <a:spLocks noChangeArrowheads="1"/>
          </p:cNvSpPr>
          <p:nvPr/>
        </p:nvSpPr>
        <p:spPr bwMode="auto">
          <a:xfrm>
            <a:off x="2632075" y="639763"/>
            <a:ext cx="379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PT</a:t>
            </a:r>
          </a:p>
        </p:txBody>
      </p:sp>
      <p:sp>
        <p:nvSpPr>
          <p:cNvPr id="7181" name="Text Box 33"/>
          <p:cNvSpPr txBox="1">
            <a:spLocks noChangeArrowheads="1"/>
          </p:cNvSpPr>
          <p:nvPr/>
        </p:nvSpPr>
        <p:spPr bwMode="auto">
          <a:xfrm>
            <a:off x="4254500" y="769938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ACT</a:t>
            </a:r>
          </a:p>
        </p:txBody>
      </p:sp>
      <p:sp>
        <p:nvSpPr>
          <p:cNvPr id="7182" name="Text Box 34"/>
          <p:cNvSpPr txBox="1">
            <a:spLocks noChangeArrowheads="1"/>
          </p:cNvSpPr>
          <p:nvPr/>
        </p:nvSpPr>
        <p:spPr bwMode="auto">
          <a:xfrm>
            <a:off x="6018213" y="3973513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PRN</a:t>
            </a:r>
          </a:p>
        </p:txBody>
      </p:sp>
      <p:sp>
        <p:nvSpPr>
          <p:cNvPr id="7183" name="Text Box 35"/>
          <p:cNvSpPr txBox="1">
            <a:spLocks noChangeArrowheads="1"/>
          </p:cNvSpPr>
          <p:nvPr/>
        </p:nvSpPr>
        <p:spPr bwMode="auto">
          <a:xfrm>
            <a:off x="5292725" y="544512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A</a:t>
            </a:r>
          </a:p>
        </p:txBody>
      </p:sp>
      <p:sp>
        <p:nvSpPr>
          <p:cNvPr id="7184" name="Text Box 36"/>
          <p:cNvSpPr txBox="1">
            <a:spLocks noChangeArrowheads="1"/>
          </p:cNvSpPr>
          <p:nvPr/>
        </p:nvSpPr>
        <p:spPr bwMode="auto">
          <a:xfrm>
            <a:off x="871538" y="5762625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BvgAS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FhaB</a:t>
            </a:r>
          </a:p>
        </p:txBody>
      </p:sp>
      <p:sp>
        <p:nvSpPr>
          <p:cNvPr id="7185" name="Text Box 37"/>
          <p:cNvSpPr txBox="1">
            <a:spLocks noChangeArrowheads="1"/>
          </p:cNvSpPr>
          <p:nvPr/>
        </p:nvSpPr>
        <p:spPr bwMode="auto">
          <a:xfrm>
            <a:off x="2551113" y="6354763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Flagella/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Chemotaxis</a:t>
            </a:r>
          </a:p>
        </p:txBody>
      </p:sp>
      <p:sp>
        <p:nvSpPr>
          <p:cNvPr id="7186" name="Text Box 38"/>
          <p:cNvSpPr txBox="1">
            <a:spLocks noChangeArrowheads="1"/>
          </p:cNvSpPr>
          <p:nvPr/>
        </p:nvSpPr>
        <p:spPr bwMode="auto">
          <a:xfrm>
            <a:off x="5773738" y="2306638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7187" name="Text Box 39"/>
          <p:cNvSpPr txBox="1">
            <a:spLocks noChangeArrowheads="1"/>
          </p:cNvSpPr>
          <p:nvPr/>
        </p:nvSpPr>
        <p:spPr bwMode="auto">
          <a:xfrm>
            <a:off x="1430338" y="614362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Capsule A</a:t>
            </a:r>
          </a:p>
        </p:txBody>
      </p:sp>
      <p:sp>
        <p:nvSpPr>
          <p:cNvPr id="7188" name="Text Box 47"/>
          <p:cNvSpPr txBox="1">
            <a:spLocks noChangeArrowheads="1"/>
          </p:cNvSpPr>
          <p:nvPr/>
        </p:nvSpPr>
        <p:spPr bwMode="auto">
          <a:xfrm>
            <a:off x="5932488" y="2555875"/>
            <a:ext cx="546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BrkB</a:t>
            </a:r>
          </a:p>
        </p:txBody>
      </p:sp>
      <p:sp>
        <p:nvSpPr>
          <p:cNvPr id="7189" name="Text Box 48"/>
          <p:cNvSpPr txBox="1">
            <a:spLocks noChangeArrowheads="1"/>
          </p:cNvSpPr>
          <p:nvPr/>
        </p:nvSpPr>
        <p:spPr bwMode="auto">
          <a:xfrm>
            <a:off x="5583238" y="177482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D</a:t>
            </a:r>
          </a:p>
        </p:txBody>
      </p:sp>
      <p:sp>
        <p:nvSpPr>
          <p:cNvPr id="7190" name="Line 49"/>
          <p:cNvSpPr>
            <a:spLocks noChangeShapeType="1"/>
          </p:cNvSpPr>
          <p:nvPr/>
        </p:nvSpPr>
        <p:spPr bwMode="auto">
          <a:xfrm flipH="1">
            <a:off x="5537200" y="1982788"/>
            <a:ext cx="9366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50"/>
          <p:cNvSpPr>
            <a:spLocks noChangeShapeType="1"/>
          </p:cNvSpPr>
          <p:nvPr/>
        </p:nvSpPr>
        <p:spPr bwMode="auto">
          <a:xfrm flipH="1" flipV="1">
            <a:off x="5595938" y="2190750"/>
            <a:ext cx="195262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Rectangle 54"/>
          <p:cNvSpPr>
            <a:spLocks noChangeArrowheads="1"/>
          </p:cNvSpPr>
          <p:nvPr/>
        </p:nvSpPr>
        <p:spPr bwMode="auto">
          <a:xfrm>
            <a:off x="214313" y="2789238"/>
            <a:ext cx="496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DNT</a:t>
            </a:r>
          </a:p>
        </p:txBody>
      </p:sp>
      <p:sp>
        <p:nvSpPr>
          <p:cNvPr id="7193" name="Text Box 58"/>
          <p:cNvSpPr txBox="1">
            <a:spLocks noChangeArrowheads="1"/>
          </p:cNvSpPr>
          <p:nvPr/>
        </p:nvSpPr>
        <p:spPr bwMode="auto">
          <a:xfrm>
            <a:off x="4541838" y="607377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B</a:t>
            </a:r>
          </a:p>
        </p:txBody>
      </p:sp>
      <p:sp>
        <p:nvSpPr>
          <p:cNvPr id="7194" name="Text Box 59"/>
          <p:cNvSpPr txBox="1">
            <a:spLocks noChangeArrowheads="1"/>
          </p:cNvSpPr>
          <p:nvPr/>
        </p:nvSpPr>
        <p:spPr bwMode="auto">
          <a:xfrm>
            <a:off x="508000" y="5370513"/>
            <a:ext cx="701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C</a:t>
            </a:r>
          </a:p>
        </p:txBody>
      </p:sp>
      <p:sp>
        <p:nvSpPr>
          <p:cNvPr id="7195" name="Line 60"/>
          <p:cNvSpPr>
            <a:spLocks noChangeShapeType="1"/>
          </p:cNvSpPr>
          <p:nvPr/>
        </p:nvSpPr>
        <p:spPr bwMode="auto">
          <a:xfrm flipH="1" flipV="1">
            <a:off x="5830888" y="2660650"/>
            <a:ext cx="169862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62"/>
          <p:cNvSpPr>
            <a:spLocks noChangeShapeType="1"/>
          </p:cNvSpPr>
          <p:nvPr/>
        </p:nvSpPr>
        <p:spPr bwMode="auto">
          <a:xfrm flipV="1">
            <a:off x="1489075" y="5886450"/>
            <a:ext cx="2254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Text Box 65"/>
          <p:cNvSpPr txBox="1">
            <a:spLocks noChangeArrowheads="1"/>
          </p:cNvSpPr>
          <p:nvPr/>
        </p:nvSpPr>
        <p:spPr bwMode="auto">
          <a:xfrm>
            <a:off x="1430338" y="614362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Capsule A</a:t>
            </a:r>
          </a:p>
        </p:txBody>
      </p:sp>
      <p:sp>
        <p:nvSpPr>
          <p:cNvPr id="7198" name="Line 66"/>
          <p:cNvSpPr>
            <a:spLocks noChangeShapeType="1"/>
          </p:cNvSpPr>
          <p:nvPr/>
        </p:nvSpPr>
        <p:spPr bwMode="auto">
          <a:xfrm flipH="1">
            <a:off x="1893888" y="6015038"/>
            <a:ext cx="66675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67"/>
          <p:cNvSpPr>
            <a:spLocks noChangeShapeType="1"/>
          </p:cNvSpPr>
          <p:nvPr/>
        </p:nvSpPr>
        <p:spPr bwMode="auto">
          <a:xfrm flipH="1" flipV="1">
            <a:off x="1038225" y="2192338"/>
            <a:ext cx="57150" cy="36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200" name="Straight Connector 2"/>
          <p:cNvCxnSpPr>
            <a:cxnSpLocks noChangeShapeType="1"/>
          </p:cNvCxnSpPr>
          <p:nvPr/>
        </p:nvCxnSpPr>
        <p:spPr bwMode="auto">
          <a:xfrm>
            <a:off x="641350" y="3243263"/>
            <a:ext cx="66675" cy="127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01" name="Straight Connector 41"/>
          <p:cNvCxnSpPr>
            <a:cxnSpLocks noChangeShapeType="1"/>
          </p:cNvCxnSpPr>
          <p:nvPr/>
        </p:nvCxnSpPr>
        <p:spPr bwMode="auto">
          <a:xfrm>
            <a:off x="2136775" y="1219200"/>
            <a:ext cx="33338" cy="619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02" name="Straight Connector 45"/>
          <p:cNvCxnSpPr>
            <a:cxnSpLocks noChangeShapeType="1"/>
          </p:cNvCxnSpPr>
          <p:nvPr/>
        </p:nvCxnSpPr>
        <p:spPr bwMode="auto">
          <a:xfrm>
            <a:off x="4970463" y="5676900"/>
            <a:ext cx="41275" cy="4921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002213" y="5735638"/>
            <a:ext cx="11255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Enterobactin</a:t>
            </a:r>
          </a:p>
        </p:txBody>
      </p:sp>
      <p:sp>
        <p:nvSpPr>
          <p:cNvPr id="7204" name="Text Box 35"/>
          <p:cNvSpPr txBox="1">
            <a:spLocks noChangeArrowheads="1"/>
          </p:cNvSpPr>
          <p:nvPr/>
        </p:nvSpPr>
        <p:spPr bwMode="auto">
          <a:xfrm>
            <a:off x="1624013" y="954088"/>
            <a:ext cx="6016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Heme</a:t>
            </a:r>
          </a:p>
        </p:txBody>
      </p:sp>
      <p:sp>
        <p:nvSpPr>
          <p:cNvPr id="7205" name="Text Box 35"/>
          <p:cNvSpPr txBox="1">
            <a:spLocks noChangeArrowheads="1"/>
          </p:cNvSpPr>
          <p:nvPr/>
        </p:nvSpPr>
        <p:spPr bwMode="auto">
          <a:xfrm>
            <a:off x="104775" y="3055938"/>
            <a:ext cx="5603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Alca-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ligin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6665913" y="4006850"/>
            <a:ext cx="2381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Non-classical species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lack toxins of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classical species: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Pertussis Toxin (PT)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DNT</a:t>
            </a:r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 rot="-514705">
            <a:off x="2665413" y="458788"/>
            <a:ext cx="658812" cy="2568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 rot="1353540">
            <a:off x="3759200" y="433388"/>
            <a:ext cx="650875" cy="28130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 rot="5852492">
            <a:off x="300038" y="2516188"/>
            <a:ext cx="490537" cy="8016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3125"/>
            <a:ext cx="8191500" cy="53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614987" y="251360"/>
            <a:ext cx="8145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Presence and absence of virulence-associated key factors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53"/>
          <p:cNvSpPr>
            <a:spLocks noChangeArrowheads="1"/>
          </p:cNvSpPr>
          <p:nvPr/>
        </p:nvSpPr>
        <p:spPr bwMode="auto">
          <a:xfrm>
            <a:off x="2755900" y="1155700"/>
            <a:ext cx="1857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O-antigen, Alcaligin</a:t>
            </a:r>
          </a:p>
        </p:txBody>
      </p:sp>
      <p:sp>
        <p:nvSpPr>
          <p:cNvPr id="9219" name="Rectangle 654"/>
          <p:cNvSpPr>
            <a:spLocks noChangeArrowheads="1"/>
          </p:cNvSpPr>
          <p:nvPr/>
        </p:nvSpPr>
        <p:spPr bwMode="auto">
          <a:xfrm>
            <a:off x="2743200" y="1477963"/>
            <a:ext cx="218598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T2SSa, Capsule B, Cell</a:t>
            </a:r>
          </a:p>
        </p:txBody>
      </p:sp>
      <p:sp>
        <p:nvSpPr>
          <p:cNvPr id="9220" name="Line 366"/>
          <p:cNvSpPr>
            <a:spLocks noChangeShapeType="1"/>
          </p:cNvSpPr>
          <p:nvPr/>
        </p:nvSpPr>
        <p:spPr bwMode="auto">
          <a:xfrm flipV="1">
            <a:off x="2559050" y="1470025"/>
            <a:ext cx="2601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372"/>
          <p:cNvSpPr>
            <a:spLocks noChangeShapeType="1"/>
          </p:cNvSpPr>
          <p:nvPr/>
        </p:nvSpPr>
        <p:spPr bwMode="auto">
          <a:xfrm>
            <a:off x="5287963" y="116681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373"/>
          <p:cNvSpPr>
            <a:spLocks noChangeShapeType="1"/>
          </p:cNvSpPr>
          <p:nvPr/>
        </p:nvSpPr>
        <p:spPr bwMode="auto">
          <a:xfrm>
            <a:off x="5176838" y="860425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386"/>
          <p:cNvSpPr>
            <a:spLocks noChangeShapeType="1"/>
          </p:cNvSpPr>
          <p:nvPr/>
        </p:nvSpPr>
        <p:spPr bwMode="auto">
          <a:xfrm>
            <a:off x="5287963" y="55403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AutoShape 394"/>
          <p:cNvSpPr>
            <a:spLocks noChangeAspect="1" noChangeArrowheads="1"/>
          </p:cNvSpPr>
          <p:nvPr/>
        </p:nvSpPr>
        <p:spPr bwMode="auto">
          <a:xfrm>
            <a:off x="2628900" y="1181100"/>
            <a:ext cx="155575" cy="249238"/>
          </a:xfrm>
          <a:prstGeom prst="lightningBol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25" name="AutoShape 395"/>
          <p:cNvSpPr>
            <a:spLocks noChangeAspect="1" noChangeArrowheads="1"/>
          </p:cNvSpPr>
          <p:nvPr/>
        </p:nvSpPr>
        <p:spPr bwMode="auto">
          <a:xfrm>
            <a:off x="2628900" y="960438"/>
            <a:ext cx="155575" cy="249237"/>
          </a:xfrm>
          <a:prstGeom prst="lightningBol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26" name="AutoShape 401"/>
          <p:cNvSpPr>
            <a:spLocks noChangeAspect="1" noChangeArrowheads="1"/>
          </p:cNvSpPr>
          <p:nvPr/>
        </p:nvSpPr>
        <p:spPr bwMode="auto">
          <a:xfrm>
            <a:off x="2638425" y="1565275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27" name="AutoShape 402"/>
          <p:cNvSpPr>
            <a:spLocks noChangeAspect="1" noChangeArrowheads="1"/>
          </p:cNvSpPr>
          <p:nvPr/>
        </p:nvSpPr>
        <p:spPr bwMode="auto">
          <a:xfrm>
            <a:off x="5446713" y="633413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28" name="AutoShape 403"/>
          <p:cNvSpPr>
            <a:spLocks noChangeAspect="1" noChangeArrowheads="1"/>
          </p:cNvSpPr>
          <p:nvPr/>
        </p:nvSpPr>
        <p:spPr bwMode="auto">
          <a:xfrm>
            <a:off x="5870575" y="365125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29" name="AutoShape 404"/>
          <p:cNvSpPr>
            <a:spLocks noChangeAspect="1" noChangeArrowheads="1"/>
          </p:cNvSpPr>
          <p:nvPr/>
        </p:nvSpPr>
        <p:spPr bwMode="auto">
          <a:xfrm>
            <a:off x="5181600" y="306388"/>
            <a:ext cx="155575" cy="249237"/>
          </a:xfrm>
          <a:prstGeom prst="lightningBol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30" name="Line 406"/>
          <p:cNvSpPr>
            <a:spLocks noChangeShapeType="1"/>
          </p:cNvSpPr>
          <p:nvPr/>
        </p:nvSpPr>
        <p:spPr bwMode="auto">
          <a:xfrm>
            <a:off x="2557463" y="1468438"/>
            <a:ext cx="0" cy="261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 Box 417"/>
          <p:cNvSpPr txBox="1">
            <a:spLocks noChangeArrowheads="1"/>
          </p:cNvSpPr>
          <p:nvPr/>
        </p:nvSpPr>
        <p:spPr bwMode="auto">
          <a:xfrm>
            <a:off x="7069138" y="3011488"/>
            <a:ext cx="1220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B. trematum</a:t>
            </a:r>
          </a:p>
        </p:txBody>
      </p:sp>
      <p:sp>
        <p:nvSpPr>
          <p:cNvPr id="9232" name="Text Box 425"/>
          <p:cNvSpPr txBox="1">
            <a:spLocks noChangeArrowheads="1"/>
          </p:cNvSpPr>
          <p:nvPr/>
        </p:nvSpPr>
        <p:spPr bwMode="auto">
          <a:xfrm>
            <a:off x="7069138" y="3502025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B. hinzii</a:t>
            </a:r>
          </a:p>
        </p:txBody>
      </p:sp>
      <p:sp>
        <p:nvSpPr>
          <p:cNvPr id="9233" name="Text Box 433"/>
          <p:cNvSpPr txBox="1">
            <a:spLocks noChangeArrowheads="1"/>
          </p:cNvSpPr>
          <p:nvPr/>
        </p:nvSpPr>
        <p:spPr bwMode="auto">
          <a:xfrm>
            <a:off x="7069138" y="4864100"/>
            <a:ext cx="113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B. holmesii</a:t>
            </a:r>
          </a:p>
        </p:txBody>
      </p:sp>
      <p:sp>
        <p:nvSpPr>
          <p:cNvPr id="9234" name="Text Box 443"/>
          <p:cNvSpPr txBox="1">
            <a:spLocks noChangeArrowheads="1"/>
          </p:cNvSpPr>
          <p:nvPr/>
        </p:nvSpPr>
        <p:spPr bwMode="auto">
          <a:xfrm>
            <a:off x="7069138" y="6167438"/>
            <a:ext cx="84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B. petrii</a:t>
            </a:r>
          </a:p>
        </p:txBody>
      </p:sp>
      <p:sp>
        <p:nvSpPr>
          <p:cNvPr id="9235" name="Text Box 450"/>
          <p:cNvSpPr txBox="1">
            <a:spLocks noChangeArrowheads="1"/>
          </p:cNvSpPr>
          <p:nvPr/>
        </p:nvSpPr>
        <p:spPr bwMode="auto">
          <a:xfrm>
            <a:off x="7069138" y="5518150"/>
            <a:ext cx="1100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B. ansorpii</a:t>
            </a:r>
          </a:p>
        </p:txBody>
      </p:sp>
      <p:sp>
        <p:nvSpPr>
          <p:cNvPr id="9236" name="Text Box 461"/>
          <p:cNvSpPr txBox="1">
            <a:spLocks noChangeArrowheads="1"/>
          </p:cNvSpPr>
          <p:nvPr/>
        </p:nvSpPr>
        <p:spPr bwMode="auto">
          <a:xfrm>
            <a:off x="7675563" y="269875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B. pertussis </a:t>
            </a:r>
          </a:p>
        </p:txBody>
      </p:sp>
      <p:sp>
        <p:nvSpPr>
          <p:cNvPr id="9237" name="Rectangle 462"/>
          <p:cNvSpPr>
            <a:spLocks noChangeArrowheads="1"/>
          </p:cNvSpPr>
          <p:nvPr/>
        </p:nvSpPr>
        <p:spPr bwMode="auto">
          <a:xfrm>
            <a:off x="7942263" y="469900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PRN</a:t>
            </a:r>
          </a:p>
        </p:txBody>
      </p:sp>
      <p:sp>
        <p:nvSpPr>
          <p:cNvPr id="9238" name="Text Box 465"/>
          <p:cNvSpPr txBox="1">
            <a:spLocks noChangeArrowheads="1"/>
          </p:cNvSpPr>
          <p:nvPr/>
        </p:nvSpPr>
        <p:spPr bwMode="auto">
          <a:xfrm>
            <a:off x="7069138" y="4244975"/>
            <a:ext cx="923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B. avium</a:t>
            </a:r>
          </a:p>
        </p:txBody>
      </p:sp>
      <p:sp>
        <p:nvSpPr>
          <p:cNvPr id="9239" name="Text Box 466"/>
          <p:cNvSpPr txBox="1">
            <a:spLocks noChangeArrowheads="1"/>
          </p:cNvSpPr>
          <p:nvPr/>
        </p:nvSpPr>
        <p:spPr bwMode="auto">
          <a:xfrm>
            <a:off x="6269038" y="898525"/>
            <a:ext cx="280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B. bronchiseptica</a:t>
            </a:r>
            <a:r>
              <a:rPr lang="en-US" altLang="en-US" sz="1400" b="1"/>
              <a:t> (Complex IV)</a:t>
            </a:r>
          </a:p>
        </p:txBody>
      </p:sp>
      <p:sp>
        <p:nvSpPr>
          <p:cNvPr id="9240" name="Rectangle 471"/>
          <p:cNvSpPr>
            <a:spLocks noChangeArrowheads="1"/>
          </p:cNvSpPr>
          <p:nvPr/>
        </p:nvSpPr>
        <p:spPr bwMode="auto">
          <a:xfrm>
            <a:off x="6491288" y="1104900"/>
            <a:ext cx="24225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T6SSa, DNT, PT, O-antigen</a:t>
            </a:r>
          </a:p>
        </p:txBody>
      </p:sp>
      <p:sp>
        <p:nvSpPr>
          <p:cNvPr id="9241" name="Text Box 475"/>
          <p:cNvSpPr txBox="1">
            <a:spLocks noChangeArrowheads="1"/>
          </p:cNvSpPr>
          <p:nvPr/>
        </p:nvSpPr>
        <p:spPr bwMode="auto">
          <a:xfrm>
            <a:off x="6278563" y="1500188"/>
            <a:ext cx="157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B. parapertussis</a:t>
            </a:r>
          </a:p>
        </p:txBody>
      </p:sp>
      <p:sp>
        <p:nvSpPr>
          <p:cNvPr id="9242" name="Rectangle 479"/>
          <p:cNvSpPr>
            <a:spLocks noChangeArrowheads="1"/>
          </p:cNvSpPr>
          <p:nvPr/>
        </p:nvSpPr>
        <p:spPr bwMode="auto">
          <a:xfrm>
            <a:off x="6524625" y="1708150"/>
            <a:ext cx="11112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CT, Pilus D</a:t>
            </a:r>
          </a:p>
        </p:txBody>
      </p:sp>
      <p:sp>
        <p:nvSpPr>
          <p:cNvPr id="9243" name="Text Box 480"/>
          <p:cNvSpPr txBox="1">
            <a:spLocks noChangeArrowheads="1"/>
          </p:cNvSpPr>
          <p:nvPr/>
        </p:nvSpPr>
        <p:spPr bwMode="auto">
          <a:xfrm>
            <a:off x="6269038" y="2124075"/>
            <a:ext cx="2684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B. bronchiseptica</a:t>
            </a:r>
            <a:r>
              <a:rPr lang="en-US" altLang="en-US" sz="1400" b="1"/>
              <a:t> (Complex I)</a:t>
            </a:r>
          </a:p>
        </p:txBody>
      </p:sp>
      <p:sp>
        <p:nvSpPr>
          <p:cNvPr id="9244" name="AutoShape 483"/>
          <p:cNvSpPr>
            <a:spLocks noChangeAspect="1" noChangeArrowheads="1"/>
          </p:cNvSpPr>
          <p:nvPr/>
        </p:nvSpPr>
        <p:spPr bwMode="auto">
          <a:xfrm>
            <a:off x="6335713" y="2438400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pattFill prst="dkHorz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45" name="Rectangle 484"/>
          <p:cNvSpPr>
            <a:spLocks noChangeArrowheads="1"/>
          </p:cNvSpPr>
          <p:nvPr/>
        </p:nvSpPr>
        <p:spPr bwMode="auto">
          <a:xfrm>
            <a:off x="6491288" y="2341563"/>
            <a:ext cx="72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T6SSa</a:t>
            </a:r>
          </a:p>
        </p:txBody>
      </p:sp>
      <p:sp>
        <p:nvSpPr>
          <p:cNvPr id="9246" name="Rectangle 503"/>
          <p:cNvSpPr>
            <a:spLocks noChangeArrowheads="1"/>
          </p:cNvSpPr>
          <p:nvPr/>
        </p:nvSpPr>
        <p:spPr bwMode="auto">
          <a:xfrm>
            <a:off x="4494213" y="2854325"/>
            <a:ext cx="2078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T6SSb, T2SSa, Pilus A</a:t>
            </a:r>
          </a:p>
        </p:txBody>
      </p:sp>
      <p:sp>
        <p:nvSpPr>
          <p:cNvPr id="9247" name="AutoShape 513"/>
          <p:cNvSpPr>
            <a:spLocks noChangeAspect="1" noChangeArrowheads="1"/>
          </p:cNvSpPr>
          <p:nvPr/>
        </p:nvSpPr>
        <p:spPr bwMode="auto">
          <a:xfrm>
            <a:off x="3265488" y="6254750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48" name="Rectangle 514"/>
          <p:cNvSpPr>
            <a:spLocks noChangeArrowheads="1"/>
          </p:cNvSpPr>
          <p:nvPr/>
        </p:nvSpPr>
        <p:spPr bwMode="auto">
          <a:xfrm>
            <a:off x="3421063" y="6167438"/>
            <a:ext cx="6334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T3SS</a:t>
            </a:r>
          </a:p>
        </p:txBody>
      </p:sp>
      <p:sp>
        <p:nvSpPr>
          <p:cNvPr id="9249" name="AutoShape 518"/>
          <p:cNvSpPr>
            <a:spLocks noChangeAspect="1" noChangeArrowheads="1"/>
          </p:cNvSpPr>
          <p:nvPr/>
        </p:nvSpPr>
        <p:spPr bwMode="auto">
          <a:xfrm>
            <a:off x="2874963" y="5903913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50" name="Rectangle 519"/>
          <p:cNvSpPr>
            <a:spLocks noChangeArrowheads="1"/>
          </p:cNvSpPr>
          <p:nvPr/>
        </p:nvSpPr>
        <p:spPr bwMode="auto">
          <a:xfrm>
            <a:off x="3022600" y="5811838"/>
            <a:ext cx="3532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BvgAS, FHA, Capsule AB, Enterobactin</a:t>
            </a:r>
          </a:p>
        </p:txBody>
      </p:sp>
      <p:sp>
        <p:nvSpPr>
          <p:cNvPr id="9251" name="AutoShape 524"/>
          <p:cNvSpPr>
            <a:spLocks noChangeAspect="1" noChangeArrowheads="1"/>
          </p:cNvSpPr>
          <p:nvPr/>
        </p:nvSpPr>
        <p:spPr bwMode="auto">
          <a:xfrm>
            <a:off x="3370263" y="4124325"/>
            <a:ext cx="155575" cy="249238"/>
          </a:xfrm>
          <a:prstGeom prst="lightningBol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52" name="Rectangle 527"/>
          <p:cNvSpPr>
            <a:spLocks noChangeArrowheads="1"/>
          </p:cNvSpPr>
          <p:nvPr/>
        </p:nvSpPr>
        <p:spPr bwMode="auto">
          <a:xfrm>
            <a:off x="2755900" y="3740150"/>
            <a:ext cx="6842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b="1"/>
              <a:t>T3SS </a:t>
            </a:r>
          </a:p>
        </p:txBody>
      </p:sp>
      <p:sp>
        <p:nvSpPr>
          <p:cNvPr id="9253" name="AutoShape 533"/>
          <p:cNvSpPr>
            <a:spLocks noChangeAspect="1" noChangeArrowheads="1"/>
          </p:cNvSpPr>
          <p:nvPr/>
        </p:nvSpPr>
        <p:spPr bwMode="auto">
          <a:xfrm>
            <a:off x="7131050" y="3825875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pattFill prst="dkHorz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54" name="Rectangle 534"/>
          <p:cNvSpPr>
            <a:spLocks noChangeArrowheads="1"/>
          </p:cNvSpPr>
          <p:nvPr/>
        </p:nvSpPr>
        <p:spPr bwMode="auto">
          <a:xfrm>
            <a:off x="7286625" y="3722688"/>
            <a:ext cx="73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T6SSb</a:t>
            </a:r>
          </a:p>
        </p:txBody>
      </p:sp>
      <p:sp>
        <p:nvSpPr>
          <p:cNvPr id="9255" name="Rectangle 536"/>
          <p:cNvSpPr>
            <a:spLocks noChangeArrowheads="1"/>
          </p:cNvSpPr>
          <p:nvPr/>
        </p:nvSpPr>
        <p:spPr bwMode="auto">
          <a:xfrm>
            <a:off x="7259638" y="6375400"/>
            <a:ext cx="72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T2SSa</a:t>
            </a:r>
          </a:p>
        </p:txBody>
      </p:sp>
      <p:sp>
        <p:nvSpPr>
          <p:cNvPr id="9256" name="Rectangle 572"/>
          <p:cNvSpPr>
            <a:spLocks noChangeArrowheads="1"/>
          </p:cNvSpPr>
          <p:nvPr/>
        </p:nvSpPr>
        <p:spPr bwMode="auto">
          <a:xfrm>
            <a:off x="4430713" y="4132263"/>
            <a:ext cx="150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DNT, O-Antigen</a:t>
            </a:r>
          </a:p>
        </p:txBody>
      </p:sp>
      <p:sp>
        <p:nvSpPr>
          <p:cNvPr id="9257" name="AutoShape 573"/>
          <p:cNvSpPr>
            <a:spLocks noChangeAspect="1" noChangeArrowheads="1"/>
          </p:cNvSpPr>
          <p:nvPr/>
        </p:nvSpPr>
        <p:spPr bwMode="auto">
          <a:xfrm>
            <a:off x="4279900" y="4160838"/>
            <a:ext cx="155575" cy="249237"/>
          </a:xfrm>
          <a:prstGeom prst="lightningBol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grpSp>
        <p:nvGrpSpPr>
          <p:cNvPr id="9258" name="Group 585"/>
          <p:cNvGrpSpPr>
            <a:grpSpLocks/>
          </p:cNvGrpSpPr>
          <p:nvPr/>
        </p:nvGrpSpPr>
        <p:grpSpPr bwMode="auto">
          <a:xfrm>
            <a:off x="7599363" y="315913"/>
            <a:ext cx="53975" cy="474662"/>
            <a:chOff x="3347" y="2887"/>
            <a:chExt cx="34" cy="299"/>
          </a:xfrm>
        </p:grpSpPr>
        <p:sp>
          <p:nvSpPr>
            <p:cNvPr id="9377" name="Line 586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587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Line 588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59" name="Group 589"/>
          <p:cNvGrpSpPr>
            <a:grpSpLocks/>
          </p:cNvGrpSpPr>
          <p:nvPr/>
        </p:nvGrpSpPr>
        <p:grpSpPr bwMode="auto">
          <a:xfrm>
            <a:off x="6210300" y="927100"/>
            <a:ext cx="53975" cy="474663"/>
            <a:chOff x="3347" y="2887"/>
            <a:chExt cx="34" cy="299"/>
          </a:xfrm>
        </p:grpSpPr>
        <p:sp>
          <p:nvSpPr>
            <p:cNvPr id="9374" name="Line 590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Line 591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Line 592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60" name="Rectangle 593"/>
          <p:cNvSpPr>
            <a:spLocks noChangeArrowheads="1"/>
          </p:cNvSpPr>
          <p:nvPr/>
        </p:nvSpPr>
        <p:spPr bwMode="auto">
          <a:xfrm>
            <a:off x="5265738" y="2778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IS</a:t>
            </a:r>
            <a:r>
              <a:rPr lang="en-US" altLang="en-US" sz="1400" b="1" i="1"/>
              <a:t>481</a:t>
            </a:r>
          </a:p>
        </p:txBody>
      </p:sp>
      <p:sp>
        <p:nvSpPr>
          <p:cNvPr id="9261" name="Rectangle 594"/>
          <p:cNvSpPr>
            <a:spLocks noChangeArrowheads="1"/>
          </p:cNvSpPr>
          <p:nvPr/>
        </p:nvSpPr>
        <p:spPr bwMode="auto">
          <a:xfrm>
            <a:off x="6002338" y="277813"/>
            <a:ext cx="168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O-Antigen, T6SSa</a:t>
            </a:r>
          </a:p>
        </p:txBody>
      </p:sp>
      <p:sp>
        <p:nvSpPr>
          <p:cNvPr id="9262" name="Line 595"/>
          <p:cNvSpPr>
            <a:spLocks noChangeShapeType="1"/>
          </p:cNvSpPr>
          <p:nvPr/>
        </p:nvSpPr>
        <p:spPr bwMode="auto">
          <a:xfrm flipV="1">
            <a:off x="5287963" y="554038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63" name="Group 600"/>
          <p:cNvGrpSpPr>
            <a:grpSpLocks/>
          </p:cNvGrpSpPr>
          <p:nvPr/>
        </p:nvGrpSpPr>
        <p:grpSpPr bwMode="auto">
          <a:xfrm>
            <a:off x="6211888" y="2152650"/>
            <a:ext cx="53975" cy="474663"/>
            <a:chOff x="3347" y="2887"/>
            <a:chExt cx="34" cy="299"/>
          </a:xfrm>
        </p:grpSpPr>
        <p:sp>
          <p:nvSpPr>
            <p:cNvPr id="9371" name="Line 601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Line 602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Line 603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64" name="Group 604"/>
          <p:cNvGrpSpPr>
            <a:grpSpLocks/>
          </p:cNvGrpSpPr>
          <p:nvPr/>
        </p:nvGrpSpPr>
        <p:grpSpPr bwMode="auto">
          <a:xfrm>
            <a:off x="7024688" y="2927350"/>
            <a:ext cx="53975" cy="474663"/>
            <a:chOff x="3347" y="2887"/>
            <a:chExt cx="34" cy="299"/>
          </a:xfrm>
        </p:grpSpPr>
        <p:sp>
          <p:nvSpPr>
            <p:cNvPr id="9368" name="Line 605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Line 606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Line 607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65" name="Group 608"/>
          <p:cNvGrpSpPr>
            <a:grpSpLocks/>
          </p:cNvGrpSpPr>
          <p:nvPr/>
        </p:nvGrpSpPr>
        <p:grpSpPr bwMode="auto">
          <a:xfrm>
            <a:off x="7024688" y="3543300"/>
            <a:ext cx="53975" cy="474663"/>
            <a:chOff x="3347" y="2887"/>
            <a:chExt cx="34" cy="299"/>
          </a:xfrm>
        </p:grpSpPr>
        <p:sp>
          <p:nvSpPr>
            <p:cNvPr id="9365" name="Line 609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Line 610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Line 611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66" name="Group 612"/>
          <p:cNvGrpSpPr>
            <a:grpSpLocks/>
          </p:cNvGrpSpPr>
          <p:nvPr/>
        </p:nvGrpSpPr>
        <p:grpSpPr bwMode="auto">
          <a:xfrm>
            <a:off x="7024688" y="4159250"/>
            <a:ext cx="53975" cy="474663"/>
            <a:chOff x="3347" y="2887"/>
            <a:chExt cx="34" cy="299"/>
          </a:xfrm>
        </p:grpSpPr>
        <p:sp>
          <p:nvSpPr>
            <p:cNvPr id="9362" name="Line 613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Line 614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Line 615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67" name="Group 616"/>
          <p:cNvGrpSpPr>
            <a:grpSpLocks/>
          </p:cNvGrpSpPr>
          <p:nvPr/>
        </p:nvGrpSpPr>
        <p:grpSpPr bwMode="auto">
          <a:xfrm>
            <a:off x="7024688" y="4775200"/>
            <a:ext cx="53975" cy="474663"/>
            <a:chOff x="3347" y="2887"/>
            <a:chExt cx="34" cy="299"/>
          </a:xfrm>
        </p:grpSpPr>
        <p:sp>
          <p:nvSpPr>
            <p:cNvPr id="9359" name="Line 617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Line 618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Line 619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68" name="Line 632"/>
          <p:cNvSpPr>
            <a:spLocks noChangeShapeType="1"/>
          </p:cNvSpPr>
          <p:nvPr/>
        </p:nvSpPr>
        <p:spPr bwMode="auto">
          <a:xfrm>
            <a:off x="5289550" y="23907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Line 633"/>
          <p:cNvSpPr>
            <a:spLocks noChangeShapeType="1"/>
          </p:cNvSpPr>
          <p:nvPr/>
        </p:nvSpPr>
        <p:spPr bwMode="auto">
          <a:xfrm>
            <a:off x="5287963" y="1781175"/>
            <a:ext cx="0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0" name="Line 634"/>
          <p:cNvSpPr>
            <a:spLocks noChangeShapeType="1"/>
          </p:cNvSpPr>
          <p:nvPr/>
        </p:nvSpPr>
        <p:spPr bwMode="auto">
          <a:xfrm>
            <a:off x="5289550" y="17811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71" name="Group 635"/>
          <p:cNvGrpSpPr>
            <a:grpSpLocks/>
          </p:cNvGrpSpPr>
          <p:nvPr/>
        </p:nvGrpSpPr>
        <p:grpSpPr bwMode="auto">
          <a:xfrm>
            <a:off x="6211888" y="1539875"/>
            <a:ext cx="53975" cy="474663"/>
            <a:chOff x="3347" y="2887"/>
            <a:chExt cx="34" cy="299"/>
          </a:xfrm>
        </p:grpSpPr>
        <p:sp>
          <p:nvSpPr>
            <p:cNvPr id="9356" name="Line 636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Line 637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Line 638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2" name="Line 641"/>
          <p:cNvSpPr>
            <a:spLocks noChangeShapeType="1"/>
          </p:cNvSpPr>
          <p:nvPr/>
        </p:nvSpPr>
        <p:spPr bwMode="auto">
          <a:xfrm>
            <a:off x="5176838" y="2084388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73" name="Group 642"/>
          <p:cNvGrpSpPr>
            <a:grpSpLocks/>
          </p:cNvGrpSpPr>
          <p:nvPr/>
        </p:nvGrpSpPr>
        <p:grpSpPr bwMode="auto">
          <a:xfrm>
            <a:off x="7024688" y="5594350"/>
            <a:ext cx="53975" cy="474663"/>
            <a:chOff x="3347" y="2887"/>
            <a:chExt cx="34" cy="299"/>
          </a:xfrm>
        </p:grpSpPr>
        <p:sp>
          <p:nvSpPr>
            <p:cNvPr id="9353" name="Line 643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Line 644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Line 645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4" name="Group 646"/>
          <p:cNvGrpSpPr>
            <a:grpSpLocks/>
          </p:cNvGrpSpPr>
          <p:nvPr/>
        </p:nvGrpSpPr>
        <p:grpSpPr bwMode="auto">
          <a:xfrm>
            <a:off x="7024688" y="6210300"/>
            <a:ext cx="53975" cy="474663"/>
            <a:chOff x="3347" y="2887"/>
            <a:chExt cx="34" cy="299"/>
          </a:xfrm>
        </p:grpSpPr>
        <p:sp>
          <p:nvSpPr>
            <p:cNvPr id="9350" name="Line 647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Line 648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Line 649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5" name="Line 651"/>
          <p:cNvSpPr>
            <a:spLocks noChangeShapeType="1"/>
          </p:cNvSpPr>
          <p:nvPr/>
        </p:nvSpPr>
        <p:spPr bwMode="auto">
          <a:xfrm flipH="1">
            <a:off x="5176838" y="860425"/>
            <a:ext cx="0" cy="1220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6" name="Rectangle 655"/>
          <p:cNvSpPr>
            <a:spLocks noChangeArrowheads="1"/>
          </p:cNvSpPr>
          <p:nvPr/>
        </p:nvSpPr>
        <p:spPr bwMode="auto">
          <a:xfrm>
            <a:off x="2763838" y="908050"/>
            <a:ext cx="2476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ACT, DNT, PT, PRN, Pilus D</a:t>
            </a:r>
          </a:p>
        </p:txBody>
      </p:sp>
      <p:sp>
        <p:nvSpPr>
          <p:cNvPr id="9277" name="Rectangle 664"/>
          <p:cNvSpPr>
            <a:spLocks noChangeArrowheads="1"/>
          </p:cNvSpPr>
          <p:nvPr/>
        </p:nvSpPr>
        <p:spPr bwMode="auto">
          <a:xfrm>
            <a:off x="4494213" y="3141663"/>
            <a:ext cx="14811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Capsule A, Cell</a:t>
            </a:r>
          </a:p>
        </p:txBody>
      </p:sp>
      <p:sp>
        <p:nvSpPr>
          <p:cNvPr id="9278" name="AutoShape 665"/>
          <p:cNvSpPr>
            <a:spLocks noChangeAspect="1" noChangeArrowheads="1"/>
          </p:cNvSpPr>
          <p:nvPr/>
        </p:nvSpPr>
        <p:spPr bwMode="auto">
          <a:xfrm>
            <a:off x="4338638" y="3246438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79" name="AutoShape 666"/>
          <p:cNvSpPr>
            <a:spLocks noChangeAspect="1" noChangeArrowheads="1"/>
          </p:cNvSpPr>
          <p:nvPr/>
        </p:nvSpPr>
        <p:spPr bwMode="auto">
          <a:xfrm>
            <a:off x="4338638" y="2955925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80" name="Rectangle 668"/>
          <p:cNvSpPr>
            <a:spLocks noChangeArrowheads="1"/>
          </p:cNvSpPr>
          <p:nvPr/>
        </p:nvSpPr>
        <p:spPr bwMode="auto">
          <a:xfrm>
            <a:off x="4046538" y="4999038"/>
            <a:ext cx="3181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T2SSa, T6SSb, Capsule B, Cell, CT</a:t>
            </a:r>
          </a:p>
        </p:txBody>
      </p:sp>
      <p:sp>
        <p:nvSpPr>
          <p:cNvPr id="9281" name="AutoShape 669"/>
          <p:cNvSpPr>
            <a:spLocks noChangeAspect="1" noChangeArrowheads="1"/>
          </p:cNvSpPr>
          <p:nvPr/>
        </p:nvSpPr>
        <p:spPr bwMode="auto">
          <a:xfrm>
            <a:off x="3956050" y="5086350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82" name="Line 676"/>
          <p:cNvSpPr>
            <a:spLocks noChangeShapeType="1"/>
          </p:cNvSpPr>
          <p:nvPr/>
        </p:nvSpPr>
        <p:spPr bwMode="auto">
          <a:xfrm flipV="1">
            <a:off x="4252913" y="3163888"/>
            <a:ext cx="276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83" name="Group 677"/>
          <p:cNvGrpSpPr>
            <a:grpSpLocks/>
          </p:cNvGrpSpPr>
          <p:nvPr/>
        </p:nvGrpSpPr>
        <p:grpSpPr bwMode="auto">
          <a:xfrm>
            <a:off x="7024688" y="2927350"/>
            <a:ext cx="53975" cy="474663"/>
            <a:chOff x="3347" y="2887"/>
            <a:chExt cx="34" cy="299"/>
          </a:xfrm>
        </p:grpSpPr>
        <p:sp>
          <p:nvSpPr>
            <p:cNvPr id="9347" name="Line 678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Line 679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Line 680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84" name="Group 686"/>
          <p:cNvGrpSpPr>
            <a:grpSpLocks/>
          </p:cNvGrpSpPr>
          <p:nvPr/>
        </p:nvGrpSpPr>
        <p:grpSpPr bwMode="auto">
          <a:xfrm>
            <a:off x="7024688" y="4159250"/>
            <a:ext cx="53975" cy="474663"/>
            <a:chOff x="3347" y="2887"/>
            <a:chExt cx="34" cy="299"/>
          </a:xfrm>
        </p:grpSpPr>
        <p:sp>
          <p:nvSpPr>
            <p:cNvPr id="9344" name="Line 687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Line 688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Line 689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85" name="Line 691"/>
          <p:cNvSpPr>
            <a:spLocks noChangeShapeType="1"/>
          </p:cNvSpPr>
          <p:nvPr/>
        </p:nvSpPr>
        <p:spPr bwMode="auto">
          <a:xfrm flipV="1">
            <a:off x="4252913" y="3781425"/>
            <a:ext cx="276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6" name="Line 692"/>
          <p:cNvSpPr>
            <a:spLocks noChangeShapeType="1"/>
          </p:cNvSpPr>
          <p:nvPr/>
        </p:nvSpPr>
        <p:spPr bwMode="auto">
          <a:xfrm flipV="1">
            <a:off x="4252913" y="4395788"/>
            <a:ext cx="276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7" name="Line 693"/>
          <p:cNvSpPr>
            <a:spLocks noChangeShapeType="1"/>
          </p:cNvSpPr>
          <p:nvPr/>
        </p:nvSpPr>
        <p:spPr bwMode="auto">
          <a:xfrm flipV="1">
            <a:off x="4252913" y="5013325"/>
            <a:ext cx="276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88" name="Group 694"/>
          <p:cNvGrpSpPr>
            <a:grpSpLocks/>
          </p:cNvGrpSpPr>
          <p:nvPr/>
        </p:nvGrpSpPr>
        <p:grpSpPr bwMode="auto">
          <a:xfrm>
            <a:off x="7024688" y="3543300"/>
            <a:ext cx="53975" cy="474663"/>
            <a:chOff x="3347" y="2887"/>
            <a:chExt cx="34" cy="299"/>
          </a:xfrm>
        </p:grpSpPr>
        <p:sp>
          <p:nvSpPr>
            <p:cNvPr id="9341" name="Line 695"/>
            <p:cNvSpPr>
              <a:spLocks noChangeShapeType="1"/>
            </p:cNvSpPr>
            <p:nvPr/>
          </p:nvSpPr>
          <p:spPr bwMode="auto">
            <a:xfrm flipV="1">
              <a:off x="3347" y="288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Line 696"/>
            <p:cNvSpPr>
              <a:spLocks noChangeShapeType="1"/>
            </p:cNvSpPr>
            <p:nvPr/>
          </p:nvSpPr>
          <p:spPr bwMode="auto">
            <a:xfrm>
              <a:off x="3381" y="2887"/>
              <a:ext cx="0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Line 697"/>
            <p:cNvSpPr>
              <a:spLocks noChangeShapeType="1"/>
            </p:cNvSpPr>
            <p:nvPr/>
          </p:nvSpPr>
          <p:spPr bwMode="auto">
            <a:xfrm flipH="1" flipV="1">
              <a:off x="3347" y="3038"/>
              <a:ext cx="34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89" name="Rectangle 699"/>
          <p:cNvSpPr>
            <a:spLocks noChangeArrowheads="1"/>
          </p:cNvSpPr>
          <p:nvPr/>
        </p:nvSpPr>
        <p:spPr bwMode="auto">
          <a:xfrm>
            <a:off x="5997575" y="4756150"/>
            <a:ext cx="10445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Pilus ABC</a:t>
            </a:r>
          </a:p>
        </p:txBody>
      </p:sp>
      <p:sp>
        <p:nvSpPr>
          <p:cNvPr id="9290" name="Line 700"/>
          <p:cNvSpPr>
            <a:spLocks noChangeShapeType="1"/>
          </p:cNvSpPr>
          <p:nvPr/>
        </p:nvSpPr>
        <p:spPr bwMode="auto">
          <a:xfrm>
            <a:off x="4244975" y="3163888"/>
            <a:ext cx="0" cy="184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1" name="Rectangle 701"/>
          <p:cNvSpPr>
            <a:spLocks noChangeArrowheads="1"/>
          </p:cNvSpPr>
          <p:nvPr/>
        </p:nvSpPr>
        <p:spPr bwMode="auto">
          <a:xfrm>
            <a:off x="3451225" y="4073525"/>
            <a:ext cx="7429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b="1"/>
              <a:t>T6SSb</a:t>
            </a:r>
          </a:p>
        </p:txBody>
      </p:sp>
      <p:sp>
        <p:nvSpPr>
          <p:cNvPr id="9292" name="AutoShape 702"/>
          <p:cNvSpPr>
            <a:spLocks noChangeAspect="1" noChangeArrowheads="1"/>
          </p:cNvSpPr>
          <p:nvPr/>
        </p:nvSpPr>
        <p:spPr bwMode="auto">
          <a:xfrm>
            <a:off x="2649538" y="3859213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93" name="Line 703"/>
          <p:cNvSpPr>
            <a:spLocks noChangeShapeType="1"/>
          </p:cNvSpPr>
          <p:nvPr/>
        </p:nvSpPr>
        <p:spPr bwMode="auto">
          <a:xfrm flipH="1">
            <a:off x="2547938" y="4087813"/>
            <a:ext cx="1685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4" name="Line 704"/>
          <p:cNvSpPr>
            <a:spLocks noChangeShapeType="1"/>
          </p:cNvSpPr>
          <p:nvPr/>
        </p:nvSpPr>
        <p:spPr bwMode="auto">
          <a:xfrm flipV="1">
            <a:off x="2779713" y="5830888"/>
            <a:ext cx="423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5" name="Line 705"/>
          <p:cNvSpPr>
            <a:spLocks noChangeShapeType="1"/>
          </p:cNvSpPr>
          <p:nvPr/>
        </p:nvSpPr>
        <p:spPr bwMode="auto">
          <a:xfrm flipV="1">
            <a:off x="2779713" y="6446838"/>
            <a:ext cx="423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6" name="Rectangle 706"/>
          <p:cNvSpPr>
            <a:spLocks noChangeArrowheads="1"/>
          </p:cNvSpPr>
          <p:nvPr/>
        </p:nvSpPr>
        <p:spPr bwMode="auto">
          <a:xfrm>
            <a:off x="3421063" y="6418263"/>
            <a:ext cx="16097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Capsule AB, Cell</a:t>
            </a:r>
          </a:p>
        </p:txBody>
      </p:sp>
      <p:sp>
        <p:nvSpPr>
          <p:cNvPr id="9297" name="AutoShape 707"/>
          <p:cNvSpPr>
            <a:spLocks noChangeAspect="1" noChangeArrowheads="1"/>
          </p:cNvSpPr>
          <p:nvPr/>
        </p:nvSpPr>
        <p:spPr bwMode="auto">
          <a:xfrm>
            <a:off x="3265488" y="6505575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298" name="Rectangle 712"/>
          <p:cNvSpPr>
            <a:spLocks noChangeArrowheads="1"/>
          </p:cNvSpPr>
          <p:nvPr/>
        </p:nvSpPr>
        <p:spPr bwMode="auto">
          <a:xfrm>
            <a:off x="2959100" y="5546725"/>
            <a:ext cx="33131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T2SSb, ACT-like, Pilus EF, Capsule C</a:t>
            </a:r>
          </a:p>
        </p:txBody>
      </p:sp>
      <p:sp>
        <p:nvSpPr>
          <p:cNvPr id="9299" name="AutoShape 713"/>
          <p:cNvSpPr>
            <a:spLocks noChangeAspect="1" noChangeArrowheads="1"/>
          </p:cNvSpPr>
          <p:nvPr/>
        </p:nvSpPr>
        <p:spPr bwMode="auto">
          <a:xfrm>
            <a:off x="2886075" y="5575300"/>
            <a:ext cx="155575" cy="249238"/>
          </a:xfrm>
          <a:prstGeom prst="lightningBol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00" name="Line 714"/>
          <p:cNvSpPr>
            <a:spLocks noChangeShapeType="1"/>
          </p:cNvSpPr>
          <p:nvPr/>
        </p:nvSpPr>
        <p:spPr bwMode="auto">
          <a:xfrm>
            <a:off x="2773363" y="5830888"/>
            <a:ext cx="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1" name="Line 715"/>
          <p:cNvSpPr>
            <a:spLocks noChangeShapeType="1"/>
          </p:cNvSpPr>
          <p:nvPr/>
        </p:nvSpPr>
        <p:spPr bwMode="auto">
          <a:xfrm>
            <a:off x="2286000" y="2844800"/>
            <a:ext cx="27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2" name="Line 716"/>
          <p:cNvSpPr>
            <a:spLocks noChangeShapeType="1"/>
          </p:cNvSpPr>
          <p:nvPr/>
        </p:nvSpPr>
        <p:spPr bwMode="auto">
          <a:xfrm>
            <a:off x="2284413" y="6156325"/>
            <a:ext cx="48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3" name="Line 717"/>
          <p:cNvSpPr>
            <a:spLocks noChangeShapeType="1"/>
          </p:cNvSpPr>
          <p:nvPr/>
        </p:nvSpPr>
        <p:spPr bwMode="auto">
          <a:xfrm>
            <a:off x="2286000" y="2846388"/>
            <a:ext cx="0" cy="330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4" name="Line 718"/>
          <p:cNvSpPr>
            <a:spLocks noChangeShapeType="1"/>
          </p:cNvSpPr>
          <p:nvPr/>
        </p:nvSpPr>
        <p:spPr bwMode="auto">
          <a:xfrm>
            <a:off x="1998663" y="4498975"/>
            <a:ext cx="27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5" name="Rectangle 721"/>
          <p:cNvSpPr>
            <a:spLocks noChangeArrowheads="1"/>
          </p:cNvSpPr>
          <p:nvPr/>
        </p:nvSpPr>
        <p:spPr bwMode="auto">
          <a:xfrm>
            <a:off x="571500" y="2827338"/>
            <a:ext cx="1455738" cy="3348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06" name="Text Box 722"/>
          <p:cNvSpPr txBox="1">
            <a:spLocks noChangeArrowheads="1"/>
          </p:cNvSpPr>
          <p:nvPr/>
        </p:nvSpPr>
        <p:spPr bwMode="auto">
          <a:xfrm>
            <a:off x="660400" y="2840038"/>
            <a:ext cx="1277938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/>
              <a:t>present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 u="sng"/>
              <a:t>Bordetella</a:t>
            </a:r>
            <a:r>
              <a:rPr lang="en-US" altLang="en-US" sz="1400" b="1" u="sng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/>
              <a:t>ancestor: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BvgA/S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FHA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Pilus ABC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T2SSa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T3SS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T6SSa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T6SSb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Capsule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Capsule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Cellulose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Heme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Enterobactin</a:t>
            </a:r>
          </a:p>
        </p:txBody>
      </p:sp>
      <p:sp>
        <p:nvSpPr>
          <p:cNvPr id="9307" name="Rectangle 723"/>
          <p:cNvSpPr>
            <a:spLocks noChangeArrowheads="1"/>
          </p:cNvSpPr>
          <p:nvPr/>
        </p:nvSpPr>
        <p:spPr bwMode="auto">
          <a:xfrm>
            <a:off x="361950" y="466725"/>
            <a:ext cx="6016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Loss</a:t>
            </a:r>
          </a:p>
        </p:txBody>
      </p:sp>
      <p:sp>
        <p:nvSpPr>
          <p:cNvPr id="9308" name="Text Box 724"/>
          <p:cNvSpPr txBox="1">
            <a:spLocks noChangeArrowheads="1"/>
          </p:cNvSpPr>
          <p:nvPr/>
        </p:nvSpPr>
        <p:spPr bwMode="auto">
          <a:xfrm>
            <a:off x="361950" y="144463"/>
            <a:ext cx="11572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Acquisition</a:t>
            </a:r>
          </a:p>
        </p:txBody>
      </p:sp>
      <p:sp>
        <p:nvSpPr>
          <p:cNvPr id="9309" name="AutoShape 727"/>
          <p:cNvSpPr>
            <a:spLocks noChangeAspect="1" noChangeArrowheads="1"/>
          </p:cNvSpPr>
          <p:nvPr/>
        </p:nvSpPr>
        <p:spPr bwMode="auto">
          <a:xfrm>
            <a:off x="177800" y="171450"/>
            <a:ext cx="155575" cy="249238"/>
          </a:xfrm>
          <a:prstGeom prst="lightningBol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10" name="AutoShape 728"/>
          <p:cNvSpPr>
            <a:spLocks noChangeAspect="1" noChangeArrowheads="1"/>
          </p:cNvSpPr>
          <p:nvPr/>
        </p:nvSpPr>
        <p:spPr bwMode="auto">
          <a:xfrm>
            <a:off x="173038" y="552450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11" name="Rectangle 730"/>
          <p:cNvSpPr>
            <a:spLocks noChangeArrowheads="1"/>
          </p:cNvSpPr>
          <p:nvPr/>
        </p:nvSpPr>
        <p:spPr bwMode="auto">
          <a:xfrm>
            <a:off x="361950" y="806450"/>
            <a:ext cx="11604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Degenerate</a:t>
            </a:r>
          </a:p>
        </p:txBody>
      </p:sp>
      <p:sp>
        <p:nvSpPr>
          <p:cNvPr id="9312" name="Rectangle 731"/>
          <p:cNvSpPr>
            <a:spLocks noChangeArrowheads="1"/>
          </p:cNvSpPr>
          <p:nvPr/>
        </p:nvSpPr>
        <p:spPr bwMode="auto">
          <a:xfrm>
            <a:off x="61913" y="85725"/>
            <a:ext cx="1433512" cy="1063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13" name="AutoShape 732"/>
          <p:cNvSpPr>
            <a:spLocks noChangeAspect="1" noChangeArrowheads="1"/>
          </p:cNvSpPr>
          <p:nvPr/>
        </p:nvSpPr>
        <p:spPr bwMode="auto">
          <a:xfrm>
            <a:off x="7762875" y="549275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pattFill prst="dkVert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14" name="AutoShape 733"/>
          <p:cNvSpPr>
            <a:spLocks noChangeAspect="1" noChangeArrowheads="1"/>
          </p:cNvSpPr>
          <p:nvPr/>
        </p:nvSpPr>
        <p:spPr bwMode="auto">
          <a:xfrm>
            <a:off x="173038" y="887413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pattFill prst="dkVert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15" name="Rectangle 735"/>
          <p:cNvSpPr>
            <a:spLocks noChangeArrowheads="1"/>
          </p:cNvSpPr>
          <p:nvPr/>
        </p:nvSpPr>
        <p:spPr bwMode="auto">
          <a:xfrm>
            <a:off x="8039100" y="1477963"/>
            <a:ext cx="72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T6SSa</a:t>
            </a:r>
          </a:p>
        </p:txBody>
      </p:sp>
      <p:sp>
        <p:nvSpPr>
          <p:cNvPr id="9316" name="AutoShape 736"/>
          <p:cNvSpPr>
            <a:spLocks noChangeAspect="1" noChangeArrowheads="1"/>
          </p:cNvSpPr>
          <p:nvPr/>
        </p:nvSpPr>
        <p:spPr bwMode="auto">
          <a:xfrm>
            <a:off x="7904163" y="1568450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pattFill prst="dkVert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17" name="AutoShape 737"/>
          <p:cNvSpPr>
            <a:spLocks noChangeAspect="1" noChangeArrowheads="1"/>
          </p:cNvSpPr>
          <p:nvPr/>
        </p:nvSpPr>
        <p:spPr bwMode="auto">
          <a:xfrm>
            <a:off x="5881688" y="4845050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pattFill prst="dkVert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18" name="Rectangle 738"/>
          <p:cNvSpPr>
            <a:spLocks noChangeArrowheads="1"/>
          </p:cNvSpPr>
          <p:nvPr/>
        </p:nvSpPr>
        <p:spPr bwMode="auto">
          <a:xfrm>
            <a:off x="7294563" y="5745163"/>
            <a:ext cx="72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T6SSa</a:t>
            </a:r>
          </a:p>
        </p:txBody>
      </p:sp>
      <p:sp>
        <p:nvSpPr>
          <p:cNvPr id="9319" name="AutoShape 739"/>
          <p:cNvSpPr>
            <a:spLocks noChangeAspect="1" noChangeArrowheads="1"/>
          </p:cNvSpPr>
          <p:nvPr/>
        </p:nvSpPr>
        <p:spPr bwMode="auto">
          <a:xfrm>
            <a:off x="7172325" y="5830888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pattFill prst="dkVert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20" name="Rectangle 740"/>
          <p:cNvSpPr>
            <a:spLocks noChangeArrowheads="1"/>
          </p:cNvSpPr>
          <p:nvPr/>
        </p:nvSpPr>
        <p:spPr bwMode="auto">
          <a:xfrm>
            <a:off x="8145463" y="6375400"/>
            <a:ext cx="72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T6SSa</a:t>
            </a:r>
          </a:p>
        </p:txBody>
      </p:sp>
      <p:sp>
        <p:nvSpPr>
          <p:cNvPr id="9321" name="AutoShape 741"/>
          <p:cNvSpPr>
            <a:spLocks noChangeAspect="1" noChangeArrowheads="1"/>
          </p:cNvSpPr>
          <p:nvPr/>
        </p:nvSpPr>
        <p:spPr bwMode="auto">
          <a:xfrm>
            <a:off x="8023225" y="6462713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pattFill prst="dkVert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22" name="AutoShape 742"/>
          <p:cNvSpPr>
            <a:spLocks noChangeAspect="1" noChangeArrowheads="1"/>
          </p:cNvSpPr>
          <p:nvPr/>
        </p:nvSpPr>
        <p:spPr bwMode="auto">
          <a:xfrm>
            <a:off x="6396038" y="628650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pattFill prst="dkVert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23" name="Text Box 743"/>
          <p:cNvSpPr txBox="1">
            <a:spLocks noChangeArrowheads="1"/>
          </p:cNvSpPr>
          <p:nvPr/>
        </p:nvSpPr>
        <p:spPr bwMode="auto">
          <a:xfrm>
            <a:off x="5570538" y="520700"/>
            <a:ext cx="7858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b="1"/>
              <a:t>Pilus D</a:t>
            </a:r>
          </a:p>
        </p:txBody>
      </p:sp>
      <p:sp>
        <p:nvSpPr>
          <p:cNvPr id="9324" name="AutoShape 744"/>
          <p:cNvSpPr>
            <a:spLocks noChangeAspect="1" noChangeArrowheads="1"/>
          </p:cNvSpPr>
          <p:nvPr/>
        </p:nvSpPr>
        <p:spPr bwMode="auto">
          <a:xfrm>
            <a:off x="5446713" y="628650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25" name="Text Box 745"/>
          <p:cNvSpPr txBox="1">
            <a:spLocks noChangeArrowheads="1"/>
          </p:cNvSpPr>
          <p:nvPr/>
        </p:nvSpPr>
        <p:spPr bwMode="auto">
          <a:xfrm>
            <a:off x="6557963" y="520700"/>
            <a:ext cx="10429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b="1"/>
              <a:t>Pilus ABC</a:t>
            </a:r>
          </a:p>
        </p:txBody>
      </p:sp>
      <p:sp>
        <p:nvSpPr>
          <p:cNvPr id="9326" name="Rectangle 1"/>
          <p:cNvSpPr>
            <a:spLocks noChangeArrowheads="1"/>
          </p:cNvSpPr>
          <p:nvPr/>
        </p:nvSpPr>
        <p:spPr bwMode="auto">
          <a:xfrm>
            <a:off x="7756525" y="1708150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PT</a:t>
            </a:r>
          </a:p>
        </p:txBody>
      </p:sp>
      <p:sp>
        <p:nvSpPr>
          <p:cNvPr id="9327" name="AutoShape 736"/>
          <p:cNvSpPr>
            <a:spLocks noChangeAspect="1" noChangeArrowheads="1"/>
          </p:cNvSpPr>
          <p:nvPr/>
        </p:nvSpPr>
        <p:spPr bwMode="auto">
          <a:xfrm>
            <a:off x="7669213" y="1795463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pattFill prst="dkVert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28" name="AutoShape 744"/>
          <p:cNvSpPr>
            <a:spLocks noChangeAspect="1" noChangeArrowheads="1"/>
          </p:cNvSpPr>
          <p:nvPr/>
        </p:nvSpPr>
        <p:spPr bwMode="auto">
          <a:xfrm>
            <a:off x="6350000" y="1192213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29" name="AutoShape 744"/>
          <p:cNvSpPr>
            <a:spLocks noChangeAspect="1" noChangeArrowheads="1"/>
          </p:cNvSpPr>
          <p:nvPr/>
        </p:nvSpPr>
        <p:spPr bwMode="auto">
          <a:xfrm>
            <a:off x="6426200" y="1795463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30" name="Rectangle 699"/>
          <p:cNvSpPr>
            <a:spLocks noChangeArrowheads="1"/>
          </p:cNvSpPr>
          <p:nvPr/>
        </p:nvSpPr>
        <p:spPr bwMode="auto">
          <a:xfrm>
            <a:off x="5992813" y="4130675"/>
            <a:ext cx="785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Pilus A</a:t>
            </a:r>
          </a:p>
        </p:txBody>
      </p:sp>
      <p:sp>
        <p:nvSpPr>
          <p:cNvPr id="9331" name="AutoShape 737"/>
          <p:cNvSpPr>
            <a:spLocks noChangeAspect="1" noChangeArrowheads="1"/>
          </p:cNvSpPr>
          <p:nvPr/>
        </p:nvSpPr>
        <p:spPr bwMode="auto">
          <a:xfrm>
            <a:off x="5878513" y="4219575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pattFill prst="dkVert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32" name="AutoShape 404"/>
          <p:cNvSpPr>
            <a:spLocks noChangeAspect="1" noChangeArrowheads="1"/>
          </p:cNvSpPr>
          <p:nvPr/>
        </p:nvSpPr>
        <p:spPr bwMode="auto">
          <a:xfrm>
            <a:off x="4284663" y="4786313"/>
            <a:ext cx="155575" cy="249237"/>
          </a:xfrm>
          <a:prstGeom prst="lightningBol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33" name="Rectangle 593"/>
          <p:cNvSpPr>
            <a:spLocks noChangeArrowheads="1"/>
          </p:cNvSpPr>
          <p:nvPr/>
        </p:nvSpPr>
        <p:spPr bwMode="auto">
          <a:xfrm>
            <a:off x="4391025" y="4756150"/>
            <a:ext cx="14906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IS</a:t>
            </a:r>
            <a:r>
              <a:rPr lang="en-US" altLang="en-US" sz="1400" b="1" i="1"/>
              <a:t>481</a:t>
            </a:r>
            <a:r>
              <a:rPr lang="en-US" altLang="en-US" sz="1400" b="1"/>
              <a:t>, Alcaligin</a:t>
            </a:r>
          </a:p>
        </p:txBody>
      </p:sp>
      <p:sp>
        <p:nvSpPr>
          <p:cNvPr id="9334" name="AutoShape 707"/>
          <p:cNvSpPr>
            <a:spLocks noChangeAspect="1" noChangeArrowheads="1"/>
          </p:cNvSpPr>
          <p:nvPr/>
        </p:nvSpPr>
        <p:spPr bwMode="auto">
          <a:xfrm>
            <a:off x="7153275" y="6462713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35" name="Rectangle 1"/>
          <p:cNvSpPr>
            <a:spLocks noChangeArrowheads="1"/>
          </p:cNvSpPr>
          <p:nvPr/>
        </p:nvSpPr>
        <p:spPr bwMode="auto">
          <a:xfrm>
            <a:off x="2724150" y="4068763"/>
            <a:ext cx="733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400" b="1"/>
              <a:t>T6SSa</a:t>
            </a:r>
          </a:p>
        </p:txBody>
      </p:sp>
      <p:sp>
        <p:nvSpPr>
          <p:cNvPr id="9336" name="AutoShape 702"/>
          <p:cNvSpPr>
            <a:spLocks noChangeAspect="1" noChangeArrowheads="1"/>
          </p:cNvSpPr>
          <p:nvPr/>
        </p:nvSpPr>
        <p:spPr bwMode="auto">
          <a:xfrm>
            <a:off x="2597150" y="4178300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37" name="Rectangle 536"/>
          <p:cNvSpPr>
            <a:spLocks noChangeArrowheads="1"/>
          </p:cNvSpPr>
          <p:nvPr/>
        </p:nvSpPr>
        <p:spPr bwMode="auto">
          <a:xfrm>
            <a:off x="6326188" y="5546725"/>
            <a:ext cx="674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Heme</a:t>
            </a:r>
          </a:p>
        </p:txBody>
      </p:sp>
      <p:sp>
        <p:nvSpPr>
          <p:cNvPr id="9338" name="AutoShape 739"/>
          <p:cNvSpPr>
            <a:spLocks noChangeAspect="1" noChangeArrowheads="1"/>
          </p:cNvSpPr>
          <p:nvPr/>
        </p:nvSpPr>
        <p:spPr bwMode="auto">
          <a:xfrm>
            <a:off x="6197600" y="5634038"/>
            <a:ext cx="165100" cy="131762"/>
          </a:xfrm>
          <a:prstGeom prst="triangle">
            <a:avLst>
              <a:gd name="adj" fmla="val 50000"/>
            </a:avLst>
          </a:prstGeom>
          <a:noFill/>
          <a:ln w="38100">
            <a:pattFill prst="dkVert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  <p:sp>
        <p:nvSpPr>
          <p:cNvPr id="9339" name="Rectangle 536"/>
          <p:cNvSpPr>
            <a:spLocks noChangeArrowheads="1"/>
          </p:cNvSpPr>
          <p:nvPr/>
        </p:nvSpPr>
        <p:spPr bwMode="auto">
          <a:xfrm>
            <a:off x="4232275" y="6142038"/>
            <a:ext cx="673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Heme</a:t>
            </a:r>
          </a:p>
        </p:txBody>
      </p:sp>
      <p:sp>
        <p:nvSpPr>
          <p:cNvPr id="9340" name="AutoShape 513"/>
          <p:cNvSpPr>
            <a:spLocks noChangeAspect="1" noChangeArrowheads="1"/>
          </p:cNvSpPr>
          <p:nvPr/>
        </p:nvSpPr>
        <p:spPr bwMode="auto">
          <a:xfrm>
            <a:off x="4054475" y="6223000"/>
            <a:ext cx="165100" cy="13176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319148" y="351598"/>
            <a:ext cx="882485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Presence and absence of virulence-associated key factors: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Are there similarities or trends to explain: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- host spectrum?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- infected organs?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	- disease outcome?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7238" y="2432690"/>
            <a:ext cx="8411277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Principal Component Analysis (PCA)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invented in 1901 by Karl Pearson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statistical procedure that converts a set of observations of possibly correlated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/>
              <a:t>     variables into a set of values of linearly uncorrelated variables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/>
              <a:t>     called principal components (PCs)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sz="1800" dirty="0"/>
              <a:t>Principal Components are the underlying structure in the data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PCA mostly used as a tool in exploratory data analysis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it reveals the internal structure of the data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in a way that best explains the variance in the data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PC1 has the largest possible variance </a:t>
            </a:r>
          </a:p>
          <a:p>
            <a:pPr marL="1028700"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accounts for as much of the variability in the data as possible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PC2 second largest variance in the data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PC3 third largest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resulting PCs are uncorrelated</a:t>
            </a:r>
          </a:p>
        </p:txBody>
      </p:sp>
    </p:spTree>
    <p:extLst>
      <p:ext uri="{BB962C8B-B14F-4D97-AF65-F5344CB8AC3E}">
        <p14:creationId xmlns:p14="http://schemas.microsoft.com/office/powerpoint/2010/main" val="3087182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568617" y="299677"/>
            <a:ext cx="7783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1800" dirty="0"/>
              <a:t>based on numbers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change nucleotides to allele numbers (e.g. A=1, C=2, G=3, T=4)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here presence and absence of genes as 1 and 0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computation in R using libraries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gplots</a:t>
            </a:r>
            <a:r>
              <a:rPr lang="en-US" sz="1800" dirty="0">
                <a:latin typeface="+mn-lt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gdata</a:t>
            </a:r>
            <a:r>
              <a:rPr lang="en-US" sz="1800" dirty="0">
                <a:latin typeface="Arial (Body)"/>
                <a:cs typeface="Courier New" panose="02070309020205020404" pitchFamily="49" charset="0"/>
              </a:rPr>
              <a:t>, 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gtools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98901"/>
              </p:ext>
            </p:extLst>
          </p:nvPr>
        </p:nvGraphicFramePr>
        <p:xfrm>
          <a:off x="553254" y="2631986"/>
          <a:ext cx="8229597" cy="3215423"/>
        </p:xfrm>
        <a:graphic>
          <a:graphicData uri="http://schemas.openxmlformats.org/drawingml/2006/table">
            <a:tbl>
              <a:tblPr/>
              <a:tblGrid>
                <a:gridCol w="624443">
                  <a:extLst>
                    <a:ext uri="{9D8B030D-6E8A-4147-A177-3AD203B41FA5}">
                      <a16:colId xmlns:a16="http://schemas.microsoft.com/office/drawing/2014/main" val="553762970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951790484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3699487450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2011752932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783861200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3971739072"/>
                    </a:ext>
                  </a:extLst>
                </a:gridCol>
                <a:gridCol w="412142">
                  <a:extLst>
                    <a:ext uri="{9D8B030D-6E8A-4147-A177-3AD203B41FA5}">
                      <a16:colId xmlns:a16="http://schemas.microsoft.com/office/drawing/2014/main" val="4147361838"/>
                    </a:ext>
                  </a:extLst>
                </a:gridCol>
                <a:gridCol w="482582">
                  <a:extLst>
                    <a:ext uri="{9D8B030D-6E8A-4147-A177-3AD203B41FA5}">
                      <a16:colId xmlns:a16="http://schemas.microsoft.com/office/drawing/2014/main" val="1815783442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43436535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2031205570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1453031697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123334420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2715693584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1770176298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3885634514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3201722347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429476193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1513463199"/>
                    </a:ext>
                  </a:extLst>
                </a:gridCol>
              </a:tblGrid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Species/factor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BvgAS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DNT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T2SSa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T2SSb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T2SSc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PilA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PilB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PilC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PilD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PilE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PilF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T3SS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PRN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T6SSa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T6SSb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870419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00572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5517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997606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108778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784405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150905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621786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39084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B.parahu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194209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B.paraov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698393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B.pertussis1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462397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B.pertussis2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800439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B.holmesii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17654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B.hinzii1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741294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B.hinzii2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106316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B.avium197N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01820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B.trematum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670283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B.petriiJ49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004216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B.petriiJ51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726297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B.petriiDSM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336340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B.ansorpii1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255738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B.ansorpii2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597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73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799" y="378264"/>
            <a:ext cx="73068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works well for completed genomes</a:t>
            </a:r>
          </a:p>
          <a:p>
            <a:endParaRPr lang="en-US" sz="2000" dirty="0"/>
          </a:p>
          <a:p>
            <a:r>
              <a:rPr lang="en-US" sz="2000" dirty="0"/>
              <a:t>Problem: not suitable for genomes present as contigs</a:t>
            </a:r>
          </a:p>
          <a:p>
            <a:r>
              <a:rPr lang="en-US" sz="2000" dirty="0"/>
              <a:t>	SADLY: most genomes are incomplete</a:t>
            </a:r>
          </a:p>
          <a:p>
            <a:r>
              <a:rPr lang="en-US" sz="2000" dirty="0"/>
              <a:t>	EXAMPLE: </a:t>
            </a:r>
            <a:r>
              <a:rPr lang="en-US" sz="2000" i="1" dirty="0"/>
              <a:t>Acinetobacter baumannii </a:t>
            </a:r>
            <a:r>
              <a:rPr lang="en-US" sz="2000" dirty="0"/>
              <a:t>at </a:t>
            </a:r>
            <a:r>
              <a:rPr lang="en-US" sz="2000" dirty="0" err="1"/>
              <a:t>ncbi</a:t>
            </a:r>
            <a:r>
              <a:rPr lang="en-US" sz="2000" dirty="0"/>
              <a:t> genomes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" y="2252884"/>
            <a:ext cx="8979954" cy="40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17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66700" y="252413"/>
            <a:ext cx="85471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# computation of PCA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library(</a:t>
            </a:r>
            <a:r>
              <a:rPr lang="en-US" altLang="en-US" sz="1600" dirty="0" err="1">
                <a:latin typeface="Courier New" panose="02070309020205020404" pitchFamily="49" charset="0"/>
              </a:rPr>
              <a:t>gplots</a:t>
            </a:r>
            <a:r>
              <a:rPr lang="en-US" altLang="en-US" sz="1600" dirty="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library(</a:t>
            </a:r>
            <a:r>
              <a:rPr lang="en-US" altLang="en-US" sz="1600" dirty="0" err="1">
                <a:latin typeface="Courier New" panose="02070309020205020404" pitchFamily="49" charset="0"/>
              </a:rPr>
              <a:t>gdata</a:t>
            </a:r>
            <a:r>
              <a:rPr lang="en-US" altLang="en-US" sz="1600" dirty="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library(</a:t>
            </a:r>
            <a:r>
              <a:rPr lang="en-US" altLang="en-US" sz="1600" dirty="0" err="1">
                <a:latin typeface="Courier New" panose="02070309020205020404" pitchFamily="49" charset="0"/>
              </a:rPr>
              <a:t>gtools</a:t>
            </a:r>
            <a:r>
              <a:rPr lang="en-US" altLang="en-US" sz="1600" dirty="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6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ourier New" panose="02070309020205020404" pitchFamily="49" charset="0"/>
              </a:rPr>
              <a:t>rm</a:t>
            </a:r>
            <a:r>
              <a:rPr lang="en-US" altLang="en-US" sz="1600" dirty="0">
                <a:latin typeface="Courier New" panose="02070309020205020404" pitchFamily="49" charset="0"/>
              </a:rPr>
              <a:t>(list = ls())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g&lt;-</a:t>
            </a:r>
            <a:r>
              <a:rPr lang="en-US" altLang="en-US" sz="1600" dirty="0" err="1">
                <a:latin typeface="Courier New" panose="02070309020205020404" pitchFamily="49" charset="0"/>
              </a:rPr>
              <a:t>as.matrix</a:t>
            </a:r>
            <a:r>
              <a:rPr lang="en-US" altLang="en-US" sz="1600" dirty="0">
                <a:latin typeface="Courier New" panose="02070309020205020404" pitchFamily="49" charset="0"/>
              </a:rPr>
              <a:t>(</a:t>
            </a:r>
            <a:r>
              <a:rPr lang="en-US" altLang="en-US" sz="1600" dirty="0" err="1">
                <a:latin typeface="Courier New" panose="02070309020205020404" pitchFamily="49" charset="0"/>
              </a:rPr>
              <a:t>read.table</a:t>
            </a:r>
            <a:r>
              <a:rPr lang="en-US" altLang="en-US" sz="1600" dirty="0">
                <a:latin typeface="Courier New" panose="02070309020205020404" pitchFamily="49" charset="0"/>
              </a:rPr>
              <a:t>("D:/Data/Virulence.txt", </a:t>
            </a:r>
            <a:r>
              <a:rPr lang="en-US" altLang="en-US" sz="1600" dirty="0" err="1">
                <a:latin typeface="Courier New" panose="02070309020205020404" pitchFamily="49" charset="0"/>
              </a:rPr>
              <a:t>row.names</a:t>
            </a:r>
            <a:r>
              <a:rPr lang="en-US" altLang="en-US" sz="1600" dirty="0">
                <a:latin typeface="Courier New" panose="02070309020205020404" pitchFamily="49" charset="0"/>
              </a:rPr>
              <a:t>=1,header=</a:t>
            </a:r>
            <a:r>
              <a:rPr lang="en-US" altLang="en-US" sz="1600" dirty="0" err="1">
                <a:latin typeface="Courier New" panose="02070309020205020404" pitchFamily="49" charset="0"/>
              </a:rPr>
              <a:t>TRUE,check.names</a:t>
            </a:r>
            <a:r>
              <a:rPr lang="en-US" altLang="en-US" sz="1600" dirty="0">
                <a:latin typeface="Courier New" panose="02070309020205020404" pitchFamily="49" charset="0"/>
              </a:rPr>
              <a:t>=TRUE, </a:t>
            </a:r>
            <a:r>
              <a:rPr lang="en-US" altLang="en-US" sz="1600" dirty="0" err="1">
                <a:latin typeface="Courier New" panose="02070309020205020404" pitchFamily="49" charset="0"/>
              </a:rPr>
              <a:t>sep</a:t>
            </a:r>
            <a:r>
              <a:rPr lang="en-US" altLang="en-US" sz="1600" dirty="0">
                <a:latin typeface="Courier New" panose="02070309020205020404" pitchFamily="49" charset="0"/>
              </a:rPr>
              <a:t> = "\t") )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h &lt;- </a:t>
            </a:r>
            <a:r>
              <a:rPr lang="en-US" altLang="en-US" sz="1600" dirty="0" err="1">
                <a:latin typeface="Courier New" panose="02070309020205020404" pitchFamily="49" charset="0"/>
              </a:rPr>
              <a:t>as.matrix</a:t>
            </a:r>
            <a:r>
              <a:rPr lang="en-US" altLang="en-US" sz="1600" dirty="0">
                <a:latin typeface="Courier New" panose="02070309020205020404" pitchFamily="49" charset="0"/>
              </a:rPr>
              <a:t>(</a:t>
            </a:r>
            <a:r>
              <a:rPr lang="en-US" altLang="en-US" sz="1600" dirty="0" err="1">
                <a:latin typeface="Courier New" panose="02070309020205020404" pitchFamily="49" charset="0"/>
              </a:rPr>
              <a:t>dist</a:t>
            </a:r>
            <a:r>
              <a:rPr lang="en-US" altLang="en-US" sz="1600" dirty="0">
                <a:latin typeface="Courier New" panose="02070309020205020404" pitchFamily="49" charset="0"/>
              </a:rPr>
              <a:t>(g))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print(summary(pc&lt;- </a:t>
            </a:r>
            <a:r>
              <a:rPr lang="en-US" altLang="en-US" sz="1600" dirty="0" err="1">
                <a:latin typeface="Courier New" panose="02070309020205020404" pitchFamily="49" charset="0"/>
              </a:rPr>
              <a:t>princomp</a:t>
            </a:r>
            <a:r>
              <a:rPr lang="en-US" altLang="en-US" sz="1600" dirty="0">
                <a:latin typeface="Courier New" panose="02070309020205020404" pitchFamily="49" charset="0"/>
              </a:rPr>
              <a:t>(h, </a:t>
            </a:r>
            <a:r>
              <a:rPr lang="en-US" altLang="en-US" sz="1600" dirty="0" err="1">
                <a:latin typeface="Courier New" panose="02070309020205020404" pitchFamily="49" charset="0"/>
              </a:rPr>
              <a:t>cor</a:t>
            </a:r>
            <a:r>
              <a:rPr lang="en-US" altLang="en-US" sz="1600" dirty="0">
                <a:latin typeface="Courier New" panose="02070309020205020404" pitchFamily="49" charset="0"/>
              </a:rPr>
              <a:t>=T)))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ourier New" panose="02070309020205020404" pitchFamily="49" charset="0"/>
              </a:rPr>
              <a:t>pc$loadings</a:t>
            </a:r>
            <a:endParaRPr lang="en-US" altLang="en-US" sz="16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ourier New" panose="02070309020205020404" pitchFamily="49" charset="0"/>
              </a:rPr>
              <a:t>pc$scores</a:t>
            </a:r>
            <a:endParaRPr lang="en-US" altLang="en-US" sz="16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ghi1 &lt;- </a:t>
            </a:r>
            <a:r>
              <a:rPr lang="en-US" altLang="en-US" sz="1600" dirty="0" err="1">
                <a:latin typeface="Courier New" panose="02070309020205020404" pitchFamily="49" charset="0"/>
              </a:rPr>
              <a:t>as.table</a:t>
            </a:r>
            <a:r>
              <a:rPr lang="en-US" altLang="en-US" sz="1600" dirty="0">
                <a:latin typeface="Courier New" panose="02070309020205020404" pitchFamily="49" charset="0"/>
              </a:rPr>
              <a:t>(</a:t>
            </a:r>
            <a:r>
              <a:rPr lang="en-US" altLang="en-US" sz="1600" dirty="0" err="1">
                <a:latin typeface="Courier New" panose="02070309020205020404" pitchFamily="49" charset="0"/>
              </a:rPr>
              <a:t>pc$scores</a:t>
            </a:r>
            <a:r>
              <a:rPr lang="en-US" altLang="en-US" sz="1600" dirty="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ghi2 &lt;- </a:t>
            </a:r>
            <a:r>
              <a:rPr lang="en-US" altLang="en-US" sz="1600" dirty="0" err="1">
                <a:latin typeface="Courier New" panose="02070309020205020404" pitchFamily="49" charset="0"/>
              </a:rPr>
              <a:t>as.table</a:t>
            </a:r>
            <a:r>
              <a:rPr lang="en-US" altLang="en-US" sz="1600" dirty="0">
                <a:latin typeface="Courier New" panose="02070309020205020404" pitchFamily="49" charset="0"/>
              </a:rPr>
              <a:t>(</a:t>
            </a:r>
            <a:r>
              <a:rPr lang="en-US" altLang="en-US" sz="1600" dirty="0" err="1">
                <a:latin typeface="Courier New" panose="02070309020205020404" pitchFamily="49" charset="0"/>
              </a:rPr>
              <a:t>pc$loadings</a:t>
            </a:r>
            <a:r>
              <a:rPr lang="en-US" altLang="en-US" sz="1600" dirty="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ourier New" panose="02070309020205020404" pitchFamily="49" charset="0"/>
              </a:rPr>
              <a:t>write.table</a:t>
            </a:r>
            <a:r>
              <a:rPr lang="en-US" altLang="en-US" sz="1600" dirty="0">
                <a:latin typeface="Courier New" panose="02070309020205020404" pitchFamily="49" charset="0"/>
              </a:rPr>
              <a:t>(ghi1, file="D:/Data/PCA_scores.txt", </a:t>
            </a:r>
            <a:r>
              <a:rPr lang="en-US" altLang="en-US" sz="1600" dirty="0" err="1">
                <a:latin typeface="Courier New" panose="02070309020205020404" pitchFamily="49" charset="0"/>
              </a:rPr>
              <a:t>sep</a:t>
            </a:r>
            <a:r>
              <a:rPr lang="en-US" altLang="en-US" sz="1600" dirty="0">
                <a:latin typeface="Courier New" panose="02070309020205020404" pitchFamily="49" charset="0"/>
              </a:rPr>
              <a:t>="\t", </a:t>
            </a:r>
            <a:r>
              <a:rPr lang="en-US" altLang="en-US" sz="1600" dirty="0" err="1">
                <a:latin typeface="Courier New" panose="02070309020205020404" pitchFamily="49" charset="0"/>
              </a:rPr>
              <a:t>row.names</a:t>
            </a:r>
            <a:r>
              <a:rPr lang="en-US" altLang="en-US" sz="1600" dirty="0">
                <a:latin typeface="Courier New" panose="02070309020205020404" pitchFamily="49" charset="0"/>
              </a:rPr>
              <a:t>=T, </a:t>
            </a:r>
            <a:r>
              <a:rPr lang="en-US" altLang="en-US" sz="1600" dirty="0" err="1">
                <a:latin typeface="Courier New" panose="02070309020205020404" pitchFamily="49" charset="0"/>
              </a:rPr>
              <a:t>col.names</a:t>
            </a:r>
            <a:r>
              <a:rPr lang="en-US" altLang="en-US" sz="1600" dirty="0">
                <a:latin typeface="Courier New" panose="02070309020205020404" pitchFamily="49" charset="0"/>
              </a:rPr>
              <a:t>=T)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ourier New" panose="02070309020205020404" pitchFamily="49" charset="0"/>
              </a:rPr>
              <a:t>write.table</a:t>
            </a:r>
            <a:r>
              <a:rPr lang="en-US" altLang="en-US" sz="1600" dirty="0">
                <a:latin typeface="Courier New" panose="02070309020205020404" pitchFamily="49" charset="0"/>
              </a:rPr>
              <a:t>(ghi2, file="D:/Data/PCA_loadings.txt", </a:t>
            </a:r>
            <a:r>
              <a:rPr lang="en-US" altLang="en-US" sz="1600" dirty="0" err="1">
                <a:latin typeface="Courier New" panose="02070309020205020404" pitchFamily="49" charset="0"/>
              </a:rPr>
              <a:t>sep</a:t>
            </a:r>
            <a:r>
              <a:rPr lang="en-US" altLang="en-US" sz="1600" dirty="0">
                <a:latin typeface="Courier New" panose="02070309020205020404" pitchFamily="49" charset="0"/>
              </a:rPr>
              <a:t>="\t", </a:t>
            </a:r>
            <a:r>
              <a:rPr lang="en-US" altLang="en-US" sz="1600" dirty="0" err="1">
                <a:latin typeface="Courier New" panose="02070309020205020404" pitchFamily="49" charset="0"/>
              </a:rPr>
              <a:t>row.names</a:t>
            </a:r>
            <a:r>
              <a:rPr lang="en-US" altLang="en-US" sz="1600" dirty="0">
                <a:latin typeface="Courier New" panose="02070309020205020404" pitchFamily="49" charset="0"/>
              </a:rPr>
              <a:t>=T, </a:t>
            </a:r>
            <a:r>
              <a:rPr lang="en-US" altLang="en-US" sz="1600" dirty="0" err="1">
                <a:latin typeface="Courier New" panose="02070309020205020404" pitchFamily="49" charset="0"/>
              </a:rPr>
              <a:t>col.names</a:t>
            </a:r>
            <a:r>
              <a:rPr lang="en-US" altLang="en-US" sz="1600" dirty="0">
                <a:latin typeface="Courier New" panose="02070309020205020404" pitchFamily="49" charset="0"/>
              </a:rPr>
              <a:t>=T)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66700" y="252413"/>
            <a:ext cx="85471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# Let’s walk through: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library(</a:t>
            </a:r>
            <a:r>
              <a:rPr lang="en-US" altLang="en-US" sz="1600" dirty="0" err="1">
                <a:latin typeface="Courier New" panose="02070309020205020404" pitchFamily="49" charset="0"/>
              </a:rPr>
              <a:t>gplots</a:t>
            </a:r>
            <a:r>
              <a:rPr lang="en-US" altLang="en-US" sz="1600" dirty="0">
                <a:latin typeface="Courier New" panose="02070309020205020404" pitchFamily="49" charset="0"/>
              </a:rPr>
              <a:t>) 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load library (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gplots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library(</a:t>
            </a:r>
            <a:r>
              <a:rPr lang="en-US" altLang="en-US" sz="1600" dirty="0" err="1">
                <a:latin typeface="Courier New" panose="02070309020205020404" pitchFamily="49" charset="0"/>
              </a:rPr>
              <a:t>gdata</a:t>
            </a:r>
            <a:r>
              <a:rPr lang="en-US" altLang="en-US" sz="1600" dirty="0">
                <a:latin typeface="Courier New" panose="02070309020205020404" pitchFamily="49" charset="0"/>
              </a:rPr>
              <a:t>)  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load library (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gdata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library(</a:t>
            </a:r>
            <a:r>
              <a:rPr lang="en-US" altLang="en-US" sz="1600" dirty="0" err="1">
                <a:latin typeface="Courier New" panose="02070309020205020404" pitchFamily="49" charset="0"/>
              </a:rPr>
              <a:t>gtools</a:t>
            </a:r>
            <a:r>
              <a:rPr lang="en-US" altLang="en-US" sz="1600" dirty="0">
                <a:latin typeface="Courier New" panose="02070309020205020404" pitchFamily="49" charset="0"/>
              </a:rPr>
              <a:t>) 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load library (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gtools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6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ourier New" panose="02070309020205020404" pitchFamily="49" charset="0"/>
              </a:rPr>
              <a:t>rm</a:t>
            </a:r>
            <a:r>
              <a:rPr lang="en-US" altLang="en-US" sz="1600" dirty="0">
                <a:latin typeface="Courier New" panose="02070309020205020404" pitchFamily="49" charset="0"/>
              </a:rPr>
              <a:t>(list = ls())  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empty memory, optional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g&lt;-</a:t>
            </a:r>
            <a:r>
              <a:rPr lang="en-US" altLang="en-US" sz="1600" dirty="0" err="1">
                <a:latin typeface="Courier New" panose="02070309020205020404" pitchFamily="49" charset="0"/>
              </a:rPr>
              <a:t>as.matrix</a:t>
            </a:r>
            <a:r>
              <a:rPr lang="en-US" altLang="en-US" sz="1600" dirty="0">
                <a:latin typeface="Courier New" panose="02070309020205020404" pitchFamily="49" charset="0"/>
              </a:rPr>
              <a:t>(</a:t>
            </a:r>
            <a:r>
              <a:rPr lang="en-US" altLang="en-US" sz="1600" dirty="0" err="1">
                <a:latin typeface="Courier New" panose="02070309020205020404" pitchFamily="49" charset="0"/>
              </a:rPr>
              <a:t>read.table</a:t>
            </a:r>
            <a:r>
              <a:rPr lang="en-US" altLang="en-US" sz="1600" dirty="0">
                <a:latin typeface="Courier New" panose="02070309020205020404" pitchFamily="49" charset="0"/>
              </a:rPr>
              <a:t>("D:/Data/Virulence.txt", </a:t>
            </a:r>
            <a:r>
              <a:rPr lang="en-US" altLang="en-US" sz="1600" dirty="0" err="1">
                <a:latin typeface="Courier New" panose="02070309020205020404" pitchFamily="49" charset="0"/>
              </a:rPr>
              <a:t>row.names</a:t>
            </a:r>
            <a:r>
              <a:rPr lang="en-US" altLang="en-US" sz="1600" dirty="0">
                <a:latin typeface="Courier New" panose="02070309020205020404" pitchFamily="49" charset="0"/>
              </a:rPr>
              <a:t>=1,header=</a:t>
            </a:r>
            <a:r>
              <a:rPr lang="en-US" altLang="en-US" sz="1600" dirty="0" err="1">
                <a:latin typeface="Courier New" panose="02070309020205020404" pitchFamily="49" charset="0"/>
              </a:rPr>
              <a:t>TRUE,check.names</a:t>
            </a:r>
            <a:r>
              <a:rPr lang="en-US" altLang="en-US" sz="1600" dirty="0">
                <a:latin typeface="Courier New" panose="02070309020205020404" pitchFamily="49" charset="0"/>
              </a:rPr>
              <a:t>=TRUE, </a:t>
            </a:r>
            <a:r>
              <a:rPr lang="en-US" altLang="en-US" sz="1600" dirty="0" err="1">
                <a:latin typeface="Courier New" panose="02070309020205020404" pitchFamily="49" charset="0"/>
              </a:rPr>
              <a:t>sep</a:t>
            </a:r>
            <a:r>
              <a:rPr lang="en-US" altLang="en-US" sz="1600" dirty="0">
                <a:latin typeface="Courier New" panose="02070309020205020404" pitchFamily="49" charset="0"/>
              </a:rPr>
              <a:t> = "\t") )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read table "D:/Data/Virulence.txt" in matrix format into file "g"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row.names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=1  - table has 1 row name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(you can have several such as strain, year, country, 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etc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header=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TRUE,check.names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=TRUE - table has headers, check that column headers are unique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sep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 = “\t” -  columns are separated by tab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h &lt;- </a:t>
            </a:r>
            <a:r>
              <a:rPr lang="en-US" altLang="en-US" sz="1600" dirty="0" err="1">
                <a:latin typeface="Courier New" panose="02070309020205020404" pitchFamily="49" charset="0"/>
              </a:rPr>
              <a:t>as.matrix</a:t>
            </a:r>
            <a:r>
              <a:rPr lang="en-US" altLang="en-US" sz="1600" dirty="0">
                <a:latin typeface="Courier New" panose="02070309020205020404" pitchFamily="49" charset="0"/>
              </a:rPr>
              <a:t>(</a:t>
            </a:r>
            <a:r>
              <a:rPr lang="en-US" altLang="en-US" sz="1600" dirty="0" err="1">
                <a:latin typeface="Courier New" panose="02070309020205020404" pitchFamily="49" charset="0"/>
              </a:rPr>
              <a:t>dist</a:t>
            </a:r>
            <a:r>
              <a:rPr lang="en-US" altLang="en-US" sz="1600" dirty="0">
                <a:latin typeface="Courier New" panose="02070309020205020404" pitchFamily="49" charset="0"/>
              </a:rPr>
              <a:t>(g))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make distance matrix of file g </a:t>
            </a:r>
          </a:p>
        </p:txBody>
      </p:sp>
    </p:spTree>
    <p:extLst>
      <p:ext uri="{BB962C8B-B14F-4D97-AF65-F5344CB8AC3E}">
        <p14:creationId xmlns:p14="http://schemas.microsoft.com/office/powerpoint/2010/main" val="3456274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66700" y="252413"/>
            <a:ext cx="85471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# Let’s walk through: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print(summary(pc&lt;- </a:t>
            </a:r>
            <a:r>
              <a:rPr lang="en-US" altLang="en-US" sz="1600" dirty="0" err="1">
                <a:latin typeface="Courier New" panose="02070309020205020404" pitchFamily="49" charset="0"/>
              </a:rPr>
              <a:t>princomp</a:t>
            </a:r>
            <a:r>
              <a:rPr lang="en-US" altLang="en-US" sz="1600" dirty="0">
                <a:latin typeface="Courier New" panose="02070309020205020404" pitchFamily="49" charset="0"/>
              </a:rPr>
              <a:t>(h, </a:t>
            </a:r>
            <a:r>
              <a:rPr lang="en-US" altLang="en-US" sz="1600" dirty="0" err="1">
                <a:latin typeface="Courier New" panose="02070309020205020404" pitchFamily="49" charset="0"/>
              </a:rPr>
              <a:t>cor</a:t>
            </a:r>
            <a:r>
              <a:rPr lang="en-US" altLang="en-US" sz="1600" dirty="0">
                <a:latin typeface="Courier New" panose="02070309020205020404" pitchFamily="49" charset="0"/>
              </a:rPr>
              <a:t>=T)))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ourier New" panose="02070309020205020404" pitchFamily="49" charset="0"/>
              </a:rPr>
              <a:t>pc$loadings</a:t>
            </a:r>
            <a:endParaRPr lang="en-US" altLang="en-US" sz="16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ourier New" panose="02070309020205020404" pitchFamily="49" charset="0"/>
              </a:rPr>
              <a:t>pc$scores</a:t>
            </a:r>
            <a:endParaRPr lang="en-US" altLang="en-US" sz="16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run </a:t>
            </a:r>
            <a:r>
              <a:rPr lang="en-US" altLang="en-US" sz="1600" b="1" u="sng" dirty="0">
                <a:solidFill>
                  <a:srgbClr val="0000CC"/>
                </a:solidFill>
                <a:latin typeface="Courier New" panose="02070309020205020404" pitchFamily="49" charset="0"/>
              </a:rPr>
              <a:t>prin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cipal </a:t>
            </a:r>
            <a:r>
              <a:rPr lang="en-US" altLang="en-US" sz="1600" b="1" u="sng" dirty="0">
                <a:solidFill>
                  <a:srgbClr val="0000CC"/>
                </a:solidFill>
                <a:latin typeface="Courier New" panose="02070309020205020404" pitchFamily="49" charset="0"/>
              </a:rPr>
              <a:t>comp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onent analysis of file h, save as pc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print summary of data: 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pc$loadings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 and 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pc$scores</a:t>
            </a:r>
            <a:endParaRPr lang="en-US" altLang="en-US" sz="1600" dirty="0">
              <a:solidFill>
                <a:srgbClr val="0000CC"/>
              </a:solidFill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ghi1 &lt;- </a:t>
            </a:r>
            <a:r>
              <a:rPr lang="en-US" altLang="en-US" sz="1600" dirty="0" err="1">
                <a:latin typeface="Courier New" panose="02070309020205020404" pitchFamily="49" charset="0"/>
              </a:rPr>
              <a:t>as.table</a:t>
            </a:r>
            <a:r>
              <a:rPr lang="en-US" altLang="en-US" sz="1600" dirty="0">
                <a:latin typeface="Courier New" panose="02070309020205020404" pitchFamily="49" charset="0"/>
              </a:rPr>
              <a:t>(</a:t>
            </a:r>
            <a:r>
              <a:rPr lang="en-US" altLang="en-US" sz="1600" dirty="0" err="1">
                <a:latin typeface="Courier New" panose="02070309020205020404" pitchFamily="49" charset="0"/>
              </a:rPr>
              <a:t>pc$scores</a:t>
            </a:r>
            <a:r>
              <a:rPr lang="en-US" altLang="en-US" sz="1600" dirty="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ghi2 &lt;- </a:t>
            </a:r>
            <a:r>
              <a:rPr lang="en-US" altLang="en-US" sz="1600" dirty="0" err="1">
                <a:latin typeface="Courier New" panose="02070309020205020404" pitchFamily="49" charset="0"/>
              </a:rPr>
              <a:t>as.table</a:t>
            </a:r>
            <a:r>
              <a:rPr lang="en-US" altLang="en-US" sz="1600" dirty="0">
                <a:latin typeface="Courier New" panose="02070309020205020404" pitchFamily="49" charset="0"/>
              </a:rPr>
              <a:t>(</a:t>
            </a:r>
            <a:r>
              <a:rPr lang="en-US" altLang="en-US" sz="1600" dirty="0" err="1">
                <a:latin typeface="Courier New" panose="02070309020205020404" pitchFamily="49" charset="0"/>
              </a:rPr>
              <a:t>pc$loadings</a:t>
            </a:r>
            <a:r>
              <a:rPr lang="en-US" altLang="en-US" sz="1600" dirty="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output of 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pc$scores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 in table format into file ghi1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output of </a:t>
            </a:r>
            <a:r>
              <a:rPr lang="en-US" altLang="en-US" sz="1600" dirty="0" err="1">
                <a:solidFill>
                  <a:srgbClr val="0000CC"/>
                </a:solidFill>
                <a:latin typeface="Courier New" panose="02070309020205020404" pitchFamily="49" charset="0"/>
              </a:rPr>
              <a:t>pc$loadings</a:t>
            </a: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 in table format into file ghi2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ourier New" panose="02070309020205020404" pitchFamily="49" charset="0"/>
              </a:rPr>
              <a:t>write.table</a:t>
            </a:r>
            <a:r>
              <a:rPr lang="en-US" altLang="en-US" sz="1600" dirty="0">
                <a:latin typeface="Courier New" panose="02070309020205020404" pitchFamily="49" charset="0"/>
              </a:rPr>
              <a:t>(ghi1, file="D:/Data/PCA_scores.txt", </a:t>
            </a:r>
            <a:r>
              <a:rPr lang="en-US" altLang="en-US" sz="1600" dirty="0" err="1">
                <a:latin typeface="Courier New" panose="02070309020205020404" pitchFamily="49" charset="0"/>
              </a:rPr>
              <a:t>sep</a:t>
            </a:r>
            <a:r>
              <a:rPr lang="en-US" altLang="en-US" sz="1600" dirty="0">
                <a:latin typeface="Courier New" panose="02070309020205020404" pitchFamily="49" charset="0"/>
              </a:rPr>
              <a:t>="\t", </a:t>
            </a:r>
            <a:r>
              <a:rPr lang="en-US" altLang="en-US" sz="1600" dirty="0" err="1">
                <a:latin typeface="Courier New" panose="02070309020205020404" pitchFamily="49" charset="0"/>
              </a:rPr>
              <a:t>row.names</a:t>
            </a:r>
            <a:r>
              <a:rPr lang="en-US" altLang="en-US" sz="1600" dirty="0">
                <a:latin typeface="Courier New" panose="02070309020205020404" pitchFamily="49" charset="0"/>
              </a:rPr>
              <a:t>=T, </a:t>
            </a:r>
            <a:r>
              <a:rPr lang="en-US" altLang="en-US" sz="1600" dirty="0" err="1">
                <a:latin typeface="Courier New" panose="02070309020205020404" pitchFamily="49" charset="0"/>
              </a:rPr>
              <a:t>col.names</a:t>
            </a:r>
            <a:r>
              <a:rPr lang="en-US" altLang="en-US" sz="1600" dirty="0">
                <a:latin typeface="Courier New" panose="02070309020205020404" pitchFamily="49" charset="0"/>
              </a:rPr>
              <a:t>=T)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latin typeface="Courier New" panose="02070309020205020404" pitchFamily="49" charset="0"/>
              </a:rPr>
              <a:t>write.table</a:t>
            </a:r>
            <a:r>
              <a:rPr lang="en-US" altLang="en-US" sz="1600" dirty="0">
                <a:latin typeface="Courier New" panose="02070309020205020404" pitchFamily="49" charset="0"/>
              </a:rPr>
              <a:t>(ghi2, file="D:/Data/PCA_loadings.txt", </a:t>
            </a:r>
            <a:r>
              <a:rPr lang="en-US" altLang="en-US" sz="1600" dirty="0" err="1">
                <a:latin typeface="Courier New" panose="02070309020205020404" pitchFamily="49" charset="0"/>
              </a:rPr>
              <a:t>sep</a:t>
            </a:r>
            <a:r>
              <a:rPr lang="en-US" altLang="en-US" sz="1600" dirty="0">
                <a:latin typeface="Courier New" panose="02070309020205020404" pitchFamily="49" charset="0"/>
              </a:rPr>
              <a:t>="\t", </a:t>
            </a:r>
            <a:r>
              <a:rPr lang="en-US" altLang="en-US" sz="1600" dirty="0" err="1">
                <a:latin typeface="Courier New" panose="02070309020205020404" pitchFamily="49" charset="0"/>
              </a:rPr>
              <a:t>row.names</a:t>
            </a:r>
            <a:r>
              <a:rPr lang="en-US" altLang="en-US" sz="1600" dirty="0">
                <a:latin typeface="Courier New" panose="02070309020205020404" pitchFamily="49" charset="0"/>
              </a:rPr>
              <a:t>=T, </a:t>
            </a:r>
            <a:r>
              <a:rPr lang="en-US" altLang="en-US" sz="1600" dirty="0" err="1">
                <a:latin typeface="Courier New" panose="02070309020205020404" pitchFamily="49" charset="0"/>
              </a:rPr>
              <a:t>col.names</a:t>
            </a:r>
            <a:r>
              <a:rPr lang="en-US" altLang="en-US" sz="1600" dirty="0">
                <a:latin typeface="Courier New" panose="02070309020205020404" pitchFamily="49" charset="0"/>
              </a:rPr>
              <a:t>=T)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save ghi1 in table format as file “D:/Data/PCA_scores.txt”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fields separated by tab, file has row names and column names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Courier New" panose="02070309020205020404" pitchFamily="49" charset="0"/>
              </a:rPr>
              <a:t># save ghi2 in table format as file “D:/Data/PCA_loadings.txt” </a:t>
            </a:r>
          </a:p>
        </p:txBody>
      </p:sp>
    </p:spTree>
    <p:extLst>
      <p:ext uri="{BB962C8B-B14F-4D97-AF65-F5344CB8AC3E}">
        <p14:creationId xmlns:p14="http://schemas.microsoft.com/office/powerpoint/2010/main" val="398350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966591"/>
              </p:ext>
            </p:extLst>
          </p:nvPr>
        </p:nvGraphicFramePr>
        <p:xfrm>
          <a:off x="361153" y="1148970"/>
          <a:ext cx="8229597" cy="3215423"/>
        </p:xfrm>
        <a:graphic>
          <a:graphicData uri="http://schemas.openxmlformats.org/drawingml/2006/table">
            <a:tbl>
              <a:tblPr/>
              <a:tblGrid>
                <a:gridCol w="624443">
                  <a:extLst>
                    <a:ext uri="{9D8B030D-6E8A-4147-A177-3AD203B41FA5}">
                      <a16:colId xmlns:a16="http://schemas.microsoft.com/office/drawing/2014/main" val="1925050087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250841153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2667325474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3738069202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1727626800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2043718665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3408676922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805894149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179640104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417388050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2475158818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3330393280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3476683522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1504015817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2922281597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4115413097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2924922593"/>
                    </a:ext>
                  </a:extLst>
                </a:gridCol>
                <a:gridCol w="447362">
                  <a:extLst>
                    <a:ext uri="{9D8B030D-6E8A-4147-A177-3AD203B41FA5}">
                      <a16:colId xmlns:a16="http://schemas.microsoft.com/office/drawing/2014/main" val="2963912152"/>
                    </a:ext>
                  </a:extLst>
                </a:gridCol>
              </a:tblGrid>
              <a:tr h="13980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Comp.10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Comp.11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Comp.12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Comp.13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Comp.14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Comp.15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Comp.16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Comp.17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236180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3.940976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-0.65934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-0.35932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-0.33097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-0.78523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-0.63582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0.106812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-0.33411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0.251795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-0.83729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0.111922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-0.15431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0.170636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-0.08216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0.037813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-0.00413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0.001747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689866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3.467985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-0.26221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-0.73372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-0.2848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-0.10144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-0.71256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0.308428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-0.22728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-0.31109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-1.24364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-0.05382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0.083955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-0.1414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0.356394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-0.19073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0.076178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0.032616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91404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0.631039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-1.6963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-0.13845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1.265976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-0.1194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0.149705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0.190226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-0.5807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-0.05045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-0.21447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0.205404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-0.35658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-0.14436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0.076716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-0.01255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587386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2.877919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0.864665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-0.92187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-0.50047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1.548399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-0.52757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0.272852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-0.06821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-0.03708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0.741385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0.200025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-0.28327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0.32901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-0.18223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0.105868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0.03109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590525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2.558964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0.94425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-1.57696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0.238629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1.058568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0.560872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-0.33912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0.777675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-1.01252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0.00307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-0.06791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0.360272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-0.21061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0.152336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-0.06685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-0.03566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705154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3.703721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0.005205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-0.15197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-0.67054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-0.25434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-0.31372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0.073549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-0.37075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0.572002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0.745596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0.348163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-0.55449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-0.29786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0.186175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-0.22708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0.059994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80062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3.338116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-0.09097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0.052605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-0.49044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0.440996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-1.20112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0.187546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-0.36444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0.738305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0.354975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-0.02958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0.271254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0.893447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-0.22867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0.262911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-0.03553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-0.00597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94993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B.bronch8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3.44944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0.046542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-0.74398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-0.01318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-0.81557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0.840945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-0.51252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0.391626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-0.2547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0.098619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0.353441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-0.7869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0.291786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-0.00693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-0.08847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0.063754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-0.00111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5493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B.parahu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3.535931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-0.999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-0.80005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-0.49297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-0.86969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0.71525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0.003884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-0.33116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0.424089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0.051217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-0.07841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0.168235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-0.73995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-0.52358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0.315321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-0.20105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-0.02009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093491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B.paraov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2.777047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-1.18401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-0.26294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-0.11987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-1.06511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1.975882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-0.06008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0.00801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0.238236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0.190538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-0.36508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0.660132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0.324452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0.363885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-0.12001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0.127765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0.026893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044097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B.pertussis1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1.766612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-0.93116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3.810397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1.092294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-0.48526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-0.66592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-0.37389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0.495592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-0.3159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0.197566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-0.16602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0.138258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-0.03243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0.03203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-0.30828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-0.64827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0.06748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180559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B.pertussis2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1.042796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-0.71475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4.06178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1.310539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-0.4259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-0.61146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-0.36971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0.496295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-0.25876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0.112637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0.007457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0.10185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-0.22765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-0.03094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0.299929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0.635849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-0.06987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728999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B.holmesii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-0.90844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0.633103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3.204297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1.568969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1.713535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1.408775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1.119641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-0.48406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0.37677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-0.36079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0.207976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-0.25971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0.060057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-0.04288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0.032629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-0.0665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0.014726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904597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B.hinzii1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-3.76295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2.059499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0.678829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-2.13513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-0.04269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0.056194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0.172072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0.893481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0.445499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-0.20637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0.109606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0.198674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0.003395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-0.4445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-0.4889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0.187332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0.252445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552723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B.hinzii2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-3.49032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2.403655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0.407988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-1.67139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0.238094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0.081278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-0.45688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0.867654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0.753546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-0.28505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0.032411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-0.05082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-0.12367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0.407449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0.390635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-0.18896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-0.30465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41173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B.avium197N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-4.11968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0.903954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1.010648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-2.19459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-1.33046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-0.10379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1.159603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-0.52777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-1.18332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0.367323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0.133672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0.006217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0.094045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0.060943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0.179615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-0.05658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-0.0558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013746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B.trematum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-3.5035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1.965244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1.057325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-0.72796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0.489283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0.188769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-1.50747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-1.4825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-0.21438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-0.10784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-0.40126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-0.10921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0.023846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-0.04558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-0.05005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0.025121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0.080502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810214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B.petriiJ49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-2.83216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1.640384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-1.7567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2.252418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-0.33904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-0.34345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-0.36313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-0.09977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0.03703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0.891021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0.506595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-0.00565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-0.09372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-0.19309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0.043179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-0.19803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447070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B.petriiJ51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-3.55346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1.498028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-1.8962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2.036387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-0.63167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-0.30027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0.132559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0.176598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0.17416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0.084028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0.128442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0.011786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-0.05385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0.200129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0.255819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-0.17234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0.291509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670537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B.petriiDSM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-3.71508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0.948995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-1.67945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1.984304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-0.75985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-0.37029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0.550464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0.119218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0.274471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0.107291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-1.00195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-0.38378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0.025422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-0.11243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-0.14713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0.119742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-0.11404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24164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B.ansorpii1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-4.89809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-5.10786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-0.76678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-0.41503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0.589317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-0.08374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-0.06736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0.020922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0.006431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-0.01095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0.028432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-0.03379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0.036317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-0.07135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-0.1765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-0.02777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-0.55157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449480"/>
                  </a:ext>
                </a:extLst>
              </a:tr>
              <a:tr h="13980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B.ansorpii2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-4.74422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-4.59526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-0.93764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-0.29775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0.562071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-0.0703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-0.20664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0.116131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0.01294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0.011119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0.140955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-0.08477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-0.02136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0.10169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0.168743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0.035767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0.582183</a:t>
                      </a:r>
                    </a:p>
                  </a:txBody>
                  <a:tcPr marL="6990" marR="6990" marT="69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2632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flipH="1">
            <a:off x="176349" y="344500"/>
            <a:ext cx="446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 </a:t>
            </a:r>
            <a:r>
              <a:rPr lang="en-US" sz="2400" dirty="0" err="1"/>
              <a:t>PCA_scores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30520" y="4833257"/>
            <a:ext cx="3720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Load in Excel and plot pairwise</a:t>
            </a:r>
          </a:p>
        </p:txBody>
      </p:sp>
    </p:spTree>
    <p:extLst>
      <p:ext uri="{BB962C8B-B14F-4D97-AF65-F5344CB8AC3E}">
        <p14:creationId xmlns:p14="http://schemas.microsoft.com/office/powerpoint/2010/main" val="3571995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9075" y="123825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  Species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9713" y="5543550"/>
            <a:ext cx="8682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Supplementary Figure 4.  Principal Component Analysis of presence/absence of virulence-associated factors in Bordetella genomes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by A) </a:t>
            </a:r>
            <a:r>
              <a:rPr lang="en-US" altLang="en-US" sz="1200" b="1" i="1">
                <a:latin typeface="Times New Roman" panose="02020603050405020304" pitchFamily="18" charset="0"/>
              </a:rPr>
              <a:t>Bordetella</a:t>
            </a:r>
            <a:r>
              <a:rPr lang="en-US" altLang="en-US" sz="1200" b="1">
                <a:latin typeface="Times New Roman" panose="02020603050405020304" pitchFamily="18" charset="0"/>
              </a:rPr>
              <a:t> species; B) host and disease.</a:t>
            </a:r>
            <a:r>
              <a:rPr lang="en-US" altLang="en-US" sz="1200">
                <a:latin typeface="Times New Roman" panose="02020603050405020304" pitchFamily="18" charset="0"/>
              </a:rPr>
              <a:t>  The genomes from each species were grouped by presence/absence of individual factors,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and any unique combination of factors was analyzed as separate data entry resulting in several data points per species.  PC1 divides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classical from the non-classical species,  PC2 isolates </a:t>
            </a:r>
            <a:r>
              <a:rPr lang="en-US" altLang="en-US" sz="1200" i="1">
                <a:latin typeface="Times New Roman" panose="02020603050405020304" pitchFamily="18" charset="0"/>
              </a:rPr>
              <a:t>B. ansorpii</a:t>
            </a:r>
            <a:r>
              <a:rPr lang="en-US" altLang="en-US" sz="1200">
                <a:latin typeface="Times New Roman" panose="02020603050405020304" pitchFamily="18" charset="0"/>
              </a:rPr>
              <a:t>,  and PC3 separates the genomes of the human-restricted </a:t>
            </a:r>
            <a:r>
              <a:rPr lang="en-US" altLang="en-US" sz="1200" i="1">
                <a:latin typeface="Times New Roman" panose="02020603050405020304" pitchFamily="18" charset="0"/>
              </a:rPr>
              <a:t>B. pertussis</a:t>
            </a:r>
            <a:r>
              <a:rPr lang="en-US" altLang="en-US" sz="1200">
                <a:latin typeface="Times New Roman" panose="02020603050405020304" pitchFamily="18" charset="0"/>
              </a:rPr>
              <a:t>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Times New Roman" panose="02020603050405020304" pitchFamily="18" charset="0"/>
              </a:rPr>
              <a:t>B. holmesii</a:t>
            </a:r>
            <a:r>
              <a:rPr lang="en-US" altLang="en-US" sz="1200">
                <a:latin typeface="Times New Roman" panose="02020603050405020304" pitchFamily="18" charset="0"/>
              </a:rPr>
              <a:t> from those of the other species. Bb </a:t>
            </a:r>
            <a:r>
              <a:rPr lang="en-US" altLang="en-US" sz="1200" i="1">
                <a:latin typeface="Times New Roman" panose="02020603050405020304" pitchFamily="18" charset="0"/>
              </a:rPr>
              <a:t>B. bronchiseptica</a:t>
            </a:r>
            <a:r>
              <a:rPr lang="en-US" altLang="en-US" sz="1200">
                <a:latin typeface="Times New Roman" panose="02020603050405020304" pitchFamily="18" charset="0"/>
              </a:rPr>
              <a:t>; Bpp </a:t>
            </a:r>
            <a:r>
              <a:rPr lang="en-US" altLang="en-US" sz="1200" i="1">
                <a:latin typeface="Times New Roman" panose="02020603050405020304" pitchFamily="18" charset="0"/>
              </a:rPr>
              <a:t>B. parapertussis</a:t>
            </a:r>
            <a:r>
              <a:rPr lang="en-US" altLang="en-US" sz="1200">
                <a:latin typeface="Times New Roman" panose="02020603050405020304" pitchFamily="18" charset="0"/>
              </a:rPr>
              <a:t>; Bp </a:t>
            </a:r>
            <a:r>
              <a:rPr lang="en-US" altLang="en-US" sz="1200" i="1">
                <a:latin typeface="Times New Roman" panose="02020603050405020304" pitchFamily="18" charset="0"/>
              </a:rPr>
              <a:t>B. pertussis</a:t>
            </a:r>
            <a:r>
              <a:rPr lang="en-US" altLang="en-US" sz="1200">
                <a:latin typeface="Times New Roman" panose="02020603050405020304" pitchFamily="18" charset="0"/>
              </a:rPr>
              <a:t>; Bhl </a:t>
            </a:r>
            <a:r>
              <a:rPr lang="en-US" altLang="en-US" sz="1200" i="1">
                <a:latin typeface="Times New Roman" panose="02020603050405020304" pitchFamily="18" charset="0"/>
              </a:rPr>
              <a:t>B. holmesii</a:t>
            </a:r>
            <a:r>
              <a:rPr lang="en-US" altLang="en-US" sz="1200">
                <a:latin typeface="Times New Roman" panose="02020603050405020304" pitchFamily="18" charset="0"/>
              </a:rPr>
              <a:t>; Bhz </a:t>
            </a:r>
            <a:r>
              <a:rPr lang="en-US" altLang="en-US" sz="1200" i="1">
                <a:latin typeface="Times New Roman" panose="02020603050405020304" pitchFamily="18" charset="0"/>
              </a:rPr>
              <a:t>B. hinzii</a:t>
            </a:r>
            <a:r>
              <a:rPr lang="en-US" altLang="en-US" sz="1200"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Bav </a:t>
            </a:r>
            <a:r>
              <a:rPr lang="en-US" altLang="en-US" sz="1200" i="1">
                <a:latin typeface="Times New Roman" panose="02020603050405020304" pitchFamily="18" charset="0"/>
              </a:rPr>
              <a:t>B. avium</a:t>
            </a:r>
            <a:r>
              <a:rPr lang="en-US" altLang="en-US" sz="1200">
                <a:latin typeface="Times New Roman" panose="02020603050405020304" pitchFamily="18" charset="0"/>
              </a:rPr>
              <a:t>; Bt </a:t>
            </a:r>
            <a:r>
              <a:rPr lang="en-US" altLang="en-US" sz="1200" i="1">
                <a:latin typeface="Times New Roman" panose="02020603050405020304" pitchFamily="18" charset="0"/>
              </a:rPr>
              <a:t>B. trematum</a:t>
            </a:r>
            <a:r>
              <a:rPr lang="en-US" altLang="en-US" sz="1200">
                <a:latin typeface="Times New Roman" panose="02020603050405020304" pitchFamily="18" charset="0"/>
              </a:rPr>
              <a:t>; Bpet </a:t>
            </a:r>
            <a:r>
              <a:rPr lang="en-US" altLang="en-US" sz="1200" i="1">
                <a:latin typeface="Times New Roman" panose="02020603050405020304" pitchFamily="18" charset="0"/>
              </a:rPr>
              <a:t>B. petrii</a:t>
            </a:r>
            <a:r>
              <a:rPr lang="en-US" altLang="en-US" sz="1200">
                <a:latin typeface="Times New Roman" panose="02020603050405020304" pitchFamily="18" charset="0"/>
              </a:rPr>
              <a:t>; Ban </a:t>
            </a:r>
            <a:r>
              <a:rPr lang="en-US" altLang="en-US" sz="1200" i="1">
                <a:latin typeface="Times New Roman" panose="02020603050405020304" pitchFamily="18" charset="0"/>
              </a:rPr>
              <a:t>B. ansorpii</a:t>
            </a:r>
            <a:r>
              <a:rPr lang="en-US" altLang="en-US" sz="1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9075" y="2900363"/>
            <a:ext cx="235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  Host and disease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28625" y="433388"/>
          <a:ext cx="3665538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" name="Chart" r:id="rId3" imgW="6286383" imgH="3857621" progId="Excel.Chart.8">
                  <p:embed/>
                </p:oleObj>
              </mc:Choice>
              <mc:Fallback>
                <p:oleObj name="Chart" r:id="rId3" imgW="6286383" imgH="385762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33388"/>
                        <a:ext cx="3665538" cy="224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400550" y="433388"/>
          <a:ext cx="3656013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Chart" r:id="rId5" imgW="6286383" imgH="3867068" progId="Excel.Chart.8">
                  <p:embed/>
                </p:oleObj>
              </mc:Choice>
              <mc:Fallback>
                <p:oleObj name="Chart" r:id="rId5" imgW="6286383" imgH="3867068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433388"/>
                        <a:ext cx="3656013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28625" y="3219450"/>
          <a:ext cx="3665538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Chart" r:id="rId7" imgW="6314997" imgH="3867068" progId="Excel.Chart.8">
                  <p:embed/>
                </p:oleObj>
              </mc:Choice>
              <mc:Fallback>
                <p:oleObj name="Chart" r:id="rId7" imgW="6314997" imgH="3867068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219450"/>
                        <a:ext cx="3665538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400550" y="3219450"/>
          <a:ext cx="3660775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Chart" r:id="rId9" imgW="6324715" imgH="3876786" progId="Excel.Chart.8">
                  <p:embed/>
                </p:oleObj>
              </mc:Choice>
              <mc:Fallback>
                <p:oleObj name="Chart" r:id="rId9" imgW="6324715" imgH="3876786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219450"/>
                        <a:ext cx="3660775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09" y="192486"/>
            <a:ext cx="895958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from human genetics: </a:t>
            </a:r>
          </a:p>
          <a:p>
            <a:pPr algn="ctr"/>
            <a:r>
              <a:rPr lang="en-US" sz="2300" dirty="0"/>
              <a:t>Allele frequencies of 95 </a:t>
            </a:r>
            <a:r>
              <a:rPr lang="en-US" sz="2300" dirty="0" err="1"/>
              <a:t>allozymes</a:t>
            </a:r>
            <a:r>
              <a:rPr lang="en-US" sz="2300" dirty="0"/>
              <a:t> in Europe and the Middle East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44" y="1516528"/>
            <a:ext cx="4032699" cy="50533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9105" y="1183341"/>
            <a:ext cx="2151530" cy="556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58216" y="2099433"/>
            <a:ext cx="2485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Clinal</a:t>
            </a:r>
            <a:r>
              <a:rPr lang="en-US" sz="1800" dirty="0"/>
              <a:t> gradients in principal components 1–3 in </a:t>
            </a:r>
            <a:r>
              <a:rPr lang="en-US" sz="1800" dirty="0" err="1"/>
              <a:t>allozyme</a:t>
            </a:r>
            <a:r>
              <a:rPr lang="en-US" sz="1800" dirty="0"/>
              <a:t> allele frequencies in Europeans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57785" y="5410798"/>
            <a:ext cx="20862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Piazza et al., (1995).</a:t>
            </a:r>
          </a:p>
          <a:p>
            <a:r>
              <a:rPr lang="en-US" sz="1100" b="1" i="0" u="none" strike="noStrike" baseline="0" dirty="0"/>
              <a:t>Genetics and the origin</a:t>
            </a:r>
          </a:p>
          <a:p>
            <a:r>
              <a:rPr lang="en-US" sz="1100" b="1" i="0" u="none" strike="noStrike" baseline="0" dirty="0"/>
              <a:t>of European languages</a:t>
            </a:r>
          </a:p>
          <a:p>
            <a:r>
              <a:rPr lang="pl-PL" sz="1100" b="1" dirty="0"/>
              <a:t>Proc. Natl. Acad. Sci. USA</a:t>
            </a:r>
          </a:p>
          <a:p>
            <a:r>
              <a:rPr lang="nl-NL" sz="1100" b="1" dirty="0"/>
              <a:t>Vol. 92, pp. 5836-5840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69581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09" y="192486"/>
            <a:ext cx="895958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from human genetics and the human stomach bacterium </a:t>
            </a:r>
            <a:r>
              <a:rPr lang="en-US" sz="2400" i="1" dirty="0"/>
              <a:t>Helicobacter pylori</a:t>
            </a:r>
            <a:r>
              <a:rPr lang="en-US" sz="2400" dirty="0"/>
              <a:t>: </a:t>
            </a:r>
            <a:r>
              <a:rPr lang="en-US" sz="2300" dirty="0"/>
              <a:t>Allele frequencies of 95 allozymes and </a:t>
            </a:r>
            <a:r>
              <a:rPr lang="en-US" sz="2300" i="1" dirty="0"/>
              <a:t>H. pylori</a:t>
            </a:r>
            <a:r>
              <a:rPr lang="en-US" sz="2300" dirty="0"/>
              <a:t> gene sequences in Europe and the Middle East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44" y="1516528"/>
            <a:ext cx="4032699" cy="50533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58216" y="2099433"/>
            <a:ext cx="2485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Clinal</a:t>
            </a:r>
            <a:r>
              <a:rPr lang="en-US" sz="1800" dirty="0"/>
              <a:t> gradients in principal components 1–3 in </a:t>
            </a:r>
            <a:r>
              <a:rPr lang="en-US" sz="1800" dirty="0" err="1"/>
              <a:t>allozyme</a:t>
            </a:r>
            <a:r>
              <a:rPr lang="en-US" sz="1800" dirty="0"/>
              <a:t> allele frequencies in Europeans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410798"/>
            <a:ext cx="228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Linz et al., (2007).</a:t>
            </a:r>
          </a:p>
          <a:p>
            <a:r>
              <a:rPr lang="en-US" sz="1100" b="1" i="0" u="none" strike="noStrike" baseline="0" dirty="0"/>
              <a:t>An African origin for the intimate association</a:t>
            </a:r>
          </a:p>
          <a:p>
            <a:r>
              <a:rPr lang="en-US" sz="1100" b="1" i="0" u="none" strike="noStrike" baseline="0" dirty="0"/>
              <a:t>between humans and </a:t>
            </a:r>
            <a:r>
              <a:rPr lang="en-US" sz="1100" b="1" i="1" u="none" strike="noStrike" baseline="0" dirty="0"/>
              <a:t>Helicobacter pylori</a:t>
            </a:r>
          </a:p>
          <a:p>
            <a:r>
              <a:rPr lang="en-US" sz="1100" b="1" dirty="0"/>
              <a:t>Nature </a:t>
            </a:r>
            <a:r>
              <a:rPr lang="nl-NL" sz="1100" b="1" dirty="0"/>
              <a:t>Vol. 445, pp. 915-918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2236465"/>
            <a:ext cx="2627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Similar </a:t>
            </a:r>
            <a:r>
              <a:rPr lang="en-US" sz="1800" dirty="0" err="1"/>
              <a:t>clinal</a:t>
            </a:r>
            <a:r>
              <a:rPr lang="en-US" sz="1800" dirty="0"/>
              <a:t> gradients between principal components 1–3 in European </a:t>
            </a:r>
            <a:r>
              <a:rPr lang="en-US" sz="1800" i="1" dirty="0"/>
              <a:t>H. pylori </a:t>
            </a:r>
            <a:r>
              <a:rPr lang="en-US" sz="1800" dirty="0"/>
              <a:t>and humans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A429AA-50AF-4822-873E-45D80CF7A94F}"/>
              </a:ext>
            </a:extLst>
          </p:cNvPr>
          <p:cNvSpPr/>
          <p:nvPr/>
        </p:nvSpPr>
        <p:spPr>
          <a:xfrm>
            <a:off x="7057785" y="5410798"/>
            <a:ext cx="20862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Piazza et al., (1995).</a:t>
            </a:r>
          </a:p>
          <a:p>
            <a:r>
              <a:rPr lang="en-US" sz="1100" b="1" i="0" u="none" strike="noStrike" baseline="0" dirty="0"/>
              <a:t>Genetics and the origin</a:t>
            </a:r>
          </a:p>
          <a:p>
            <a:r>
              <a:rPr lang="en-US" sz="1100" b="1" i="0" u="none" strike="noStrike" baseline="0" dirty="0"/>
              <a:t>of European languages</a:t>
            </a:r>
          </a:p>
          <a:p>
            <a:r>
              <a:rPr lang="pl-PL" sz="1100" b="1" dirty="0"/>
              <a:t>Proc. Natl. Acad. Sci. USA</a:t>
            </a:r>
          </a:p>
          <a:p>
            <a:r>
              <a:rPr lang="nl-NL" sz="1100" b="1" dirty="0"/>
              <a:t>Vol. 92, pp. 5836-5840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8274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09" y="192486"/>
            <a:ext cx="895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PCA of gene sequences from H. </a:t>
            </a:r>
            <a:r>
              <a:rPr lang="en-US" sz="2400" i="1" dirty="0"/>
              <a:t>pylori</a:t>
            </a:r>
            <a:r>
              <a:rPr lang="en-US" sz="2400" dirty="0"/>
              <a:t> in Europe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6"/>
          <a:stretch/>
        </p:blipFill>
        <p:spPr>
          <a:xfrm>
            <a:off x="628927" y="1293691"/>
            <a:ext cx="2203629" cy="5053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AD226-43F3-4CE7-A82C-70C9D84AB715}"/>
              </a:ext>
            </a:extLst>
          </p:cNvPr>
          <p:cNvSpPr txBox="1"/>
          <p:nvPr/>
        </p:nvSpPr>
        <p:spPr>
          <a:xfrm>
            <a:off x="2953121" y="1025090"/>
            <a:ext cx="617348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/>
              <a:t>concatenated MLST sequences of </a:t>
            </a:r>
            <a:r>
              <a:rPr lang="en-US" sz="1800" i="1" dirty="0"/>
              <a:t>H. pylori</a:t>
            </a:r>
            <a:endParaRPr lang="en-US" sz="1800" dirty="0"/>
          </a:p>
          <a:p>
            <a:r>
              <a:rPr lang="en-US" sz="1800" dirty="0"/>
              <a:t>     sampled from patients at multiple locations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grouped by sampling location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changed nucleotides to allele numbers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ran PCA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subjected data from each individual PC to </a:t>
            </a:r>
          </a:p>
          <a:p>
            <a:r>
              <a:rPr lang="en-US" sz="1800" dirty="0"/>
              <a:t>    spatial autocorrelation analysis in GS+ 7.0 </a:t>
            </a:r>
          </a:p>
          <a:p>
            <a:r>
              <a:rPr lang="en-US" sz="1800" dirty="0"/>
              <a:t>    (</a:t>
            </a:r>
            <a:r>
              <a:rPr lang="en-US" sz="1800" dirty="0" err="1"/>
              <a:t>Geostatistics</a:t>
            </a:r>
            <a:r>
              <a:rPr lang="en-US" sz="1800" dirty="0"/>
              <a:t> software for the Environmental Sciences) </a:t>
            </a:r>
          </a:p>
          <a:p>
            <a:r>
              <a:rPr lang="en-US" sz="1800" dirty="0"/>
              <a:t>-   extrapolated data points throughout the grid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plotted onto a synthetic map of Europe using </a:t>
            </a:r>
            <a:r>
              <a:rPr lang="en-US" sz="1800" dirty="0" err="1"/>
              <a:t>arcGIS</a:t>
            </a:r>
            <a:r>
              <a:rPr lang="en-US" sz="1800" dirty="0"/>
              <a:t> 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/>
              <a:t>clines originally interpreted as genetic signatures </a:t>
            </a:r>
          </a:p>
          <a:p>
            <a:r>
              <a:rPr lang="en-US" sz="1800" dirty="0"/>
              <a:t>    of episodic migratory events:</a:t>
            </a:r>
          </a:p>
          <a:p>
            <a:r>
              <a:rPr lang="en-US" sz="1800" dirty="0"/>
              <a:t>    PC1: spread of agriculture from Middle East to Europe</a:t>
            </a:r>
          </a:p>
          <a:p>
            <a:r>
              <a:rPr lang="en-US" sz="1800" dirty="0"/>
              <a:t>    PC2: introgression of Uralic speaking peoples </a:t>
            </a:r>
          </a:p>
          <a:p>
            <a:r>
              <a:rPr lang="en-US" sz="1800" dirty="0"/>
              <a:t>    from northern Siberia into northern Europe </a:t>
            </a:r>
          </a:p>
          <a:p>
            <a:r>
              <a:rPr lang="en-US" sz="1800" dirty="0"/>
              <a:t>    (Lapps, Finns, Estonians, Hungarians) </a:t>
            </a:r>
          </a:p>
          <a:p>
            <a:r>
              <a:rPr lang="en-US" sz="1800" dirty="0"/>
              <a:t>    PC3: Spread of the Kurgan culture (pastoral nomads)</a:t>
            </a:r>
          </a:p>
          <a:p>
            <a:r>
              <a:rPr lang="en-US" sz="1800" dirty="0"/>
              <a:t>    from Eurasian steppes after domestication of the horse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198F4D-0FF6-43FF-BB26-D7812D53C25B}"/>
              </a:ext>
            </a:extLst>
          </p:cNvPr>
          <p:cNvSpPr/>
          <p:nvPr/>
        </p:nvSpPr>
        <p:spPr>
          <a:xfrm>
            <a:off x="1926181" y="2748522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8ED31D-1334-4780-9252-179382509764}"/>
              </a:ext>
            </a:extLst>
          </p:cNvPr>
          <p:cNvSpPr/>
          <p:nvPr/>
        </p:nvSpPr>
        <p:spPr>
          <a:xfrm>
            <a:off x="814138" y="2348472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72E1E8-EEEA-4C21-B031-F2F9C1B8ACC9}"/>
              </a:ext>
            </a:extLst>
          </p:cNvPr>
          <p:cNvSpPr/>
          <p:nvPr/>
        </p:nvSpPr>
        <p:spPr>
          <a:xfrm>
            <a:off x="1083218" y="1998428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588F17-9FA8-4E18-BA11-4DEFB5988289}"/>
              </a:ext>
            </a:extLst>
          </p:cNvPr>
          <p:cNvSpPr/>
          <p:nvPr/>
        </p:nvSpPr>
        <p:spPr>
          <a:xfrm>
            <a:off x="814137" y="2503253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2956A2-7832-4360-AD59-DE29A5744F82}"/>
              </a:ext>
            </a:extLst>
          </p:cNvPr>
          <p:cNvSpPr/>
          <p:nvPr/>
        </p:nvSpPr>
        <p:spPr>
          <a:xfrm>
            <a:off x="1749968" y="2467535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C05EA5-1D98-4318-A0AD-A693D790DF8E}"/>
              </a:ext>
            </a:extLst>
          </p:cNvPr>
          <p:cNvSpPr/>
          <p:nvPr/>
        </p:nvSpPr>
        <p:spPr>
          <a:xfrm>
            <a:off x="1176087" y="2003191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421E5-106C-4B8D-8066-E5D5CD02D0DC}"/>
              </a:ext>
            </a:extLst>
          </p:cNvPr>
          <p:cNvSpPr/>
          <p:nvPr/>
        </p:nvSpPr>
        <p:spPr>
          <a:xfrm>
            <a:off x="866524" y="1955566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A2EA3D-31EC-407A-AD6A-D00E37056274}"/>
              </a:ext>
            </a:extLst>
          </p:cNvPr>
          <p:cNvSpPr/>
          <p:nvPr/>
        </p:nvSpPr>
        <p:spPr>
          <a:xfrm>
            <a:off x="1861887" y="2658034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B3A76B-2C39-40BB-ACE3-533DFB436955}"/>
              </a:ext>
            </a:extLst>
          </p:cNvPr>
          <p:cNvSpPr/>
          <p:nvPr/>
        </p:nvSpPr>
        <p:spPr>
          <a:xfrm>
            <a:off x="1845219" y="2734235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83341E-AE87-4BA3-9C47-CF7ABFD437C8}"/>
              </a:ext>
            </a:extLst>
          </p:cNvPr>
          <p:cNvSpPr/>
          <p:nvPr/>
        </p:nvSpPr>
        <p:spPr>
          <a:xfrm>
            <a:off x="1237999" y="2336566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F93EC4-31A2-43BD-B82E-4AAD7122784B}"/>
              </a:ext>
            </a:extLst>
          </p:cNvPr>
          <p:cNvSpPr/>
          <p:nvPr/>
        </p:nvSpPr>
        <p:spPr>
          <a:xfrm>
            <a:off x="1554706" y="1622191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73DA19-D542-4A5E-93BB-9B163AA444FF}"/>
              </a:ext>
            </a:extLst>
          </p:cNvPr>
          <p:cNvSpPr/>
          <p:nvPr/>
        </p:nvSpPr>
        <p:spPr>
          <a:xfrm>
            <a:off x="1778543" y="2122253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D8B874-876F-45DF-B735-B6044318D43A}"/>
              </a:ext>
            </a:extLst>
          </p:cNvPr>
          <p:cNvSpPr/>
          <p:nvPr/>
        </p:nvSpPr>
        <p:spPr>
          <a:xfrm>
            <a:off x="1719012" y="1719822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8B6E93-9C88-487A-BE18-CECE6559792E}"/>
              </a:ext>
            </a:extLst>
          </p:cNvPr>
          <p:cNvSpPr/>
          <p:nvPr/>
        </p:nvSpPr>
        <p:spPr>
          <a:xfrm>
            <a:off x="1861887" y="1929372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5187388-2533-4702-9EBD-E00DEB038810}"/>
              </a:ext>
            </a:extLst>
          </p:cNvPr>
          <p:cNvSpPr/>
          <p:nvPr/>
        </p:nvSpPr>
        <p:spPr>
          <a:xfrm>
            <a:off x="1559469" y="2041291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89863DE-5E7F-4363-83D3-77D403EDA9B1}"/>
              </a:ext>
            </a:extLst>
          </p:cNvPr>
          <p:cNvSpPr/>
          <p:nvPr/>
        </p:nvSpPr>
        <p:spPr>
          <a:xfrm>
            <a:off x="1483268" y="1826978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071EC4-946B-4131-8B9D-FBE54F9F1AA6}"/>
              </a:ext>
            </a:extLst>
          </p:cNvPr>
          <p:cNvSpPr/>
          <p:nvPr/>
        </p:nvSpPr>
        <p:spPr>
          <a:xfrm>
            <a:off x="1288006" y="1765066"/>
            <a:ext cx="45719" cy="46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80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18" y="207469"/>
            <a:ext cx="88135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Let’s change the topic:</a:t>
            </a:r>
            <a:r>
              <a:rPr lang="en-US" sz="2400" dirty="0"/>
              <a:t> </a:t>
            </a:r>
          </a:p>
          <a:p>
            <a:pPr algn="ctr"/>
            <a:r>
              <a:rPr lang="en-US" sz="2400" u="sng" dirty="0"/>
              <a:t>How to get a specific gene sequence from a short read archive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6287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Download a Short Read Archive (SRA) from NCBI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5535" y="3548369"/>
            <a:ext cx="2032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extract reads for</a:t>
            </a:r>
          </a:p>
          <a:p>
            <a:pPr algn="ctr"/>
            <a:r>
              <a:rPr lang="en-US" sz="2000" dirty="0"/>
              <a:t>a specific gene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1999" y="4541489"/>
            <a:ext cx="0" cy="4533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63413" y="5280079"/>
            <a:ext cx="3017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assemble the gene</a:t>
            </a:r>
          </a:p>
          <a:p>
            <a:pPr algn="ctr"/>
            <a:r>
              <a:rPr lang="en-US" sz="2000" dirty="0"/>
              <a:t>sequence from the reads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C01E75-051F-4AED-B6A5-49C7E3E607EF}"/>
              </a:ext>
            </a:extLst>
          </p:cNvPr>
          <p:cNvCxnSpPr/>
          <p:nvPr/>
        </p:nvCxnSpPr>
        <p:spPr>
          <a:xfrm>
            <a:off x="4571999" y="2809777"/>
            <a:ext cx="0" cy="4533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B7AD7E8-AEE0-47DF-AD9F-DB997A3FB05E}"/>
              </a:ext>
            </a:extLst>
          </p:cNvPr>
          <p:cNvSpPr txBox="1"/>
          <p:nvPr/>
        </p:nvSpPr>
        <p:spPr>
          <a:xfrm>
            <a:off x="3230366" y="1315979"/>
            <a:ext cx="268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will:</a:t>
            </a:r>
          </a:p>
        </p:txBody>
      </p:sp>
    </p:spTree>
    <p:extLst>
      <p:ext uri="{BB962C8B-B14F-4D97-AF65-F5344CB8AC3E}">
        <p14:creationId xmlns:p14="http://schemas.microsoft.com/office/powerpoint/2010/main" val="138974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887" y="461095"/>
            <a:ext cx="874827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Download a short read archive (SRA) from NCBI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The only option: use the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sratoolkit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from NCBI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- to download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sratoolkit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, type: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wget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hlinkClick r:id="rId2"/>
              </a:rPr>
              <a:t>ftp://ftp-trace.ncbi.nlm.nih.gov/sra/sdk/current/sratoolkit.current-centos_linux64.tar.gz</a:t>
            </a:r>
            <a:r>
              <a:rPr lang="en-US" sz="1800" dirty="0">
                <a:solidFill>
                  <a:srgbClr val="00AA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AA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# or wherever the program is currently located at the </a:t>
            </a:r>
            <a:r>
              <a:rPr lang="en-US" sz="1800" dirty="0" err="1"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ncbi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website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- to unpack the toolkit, type: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tar -</a:t>
            </a:r>
            <a:r>
              <a:rPr lang="en-US" sz="1800" dirty="0" err="1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xzf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sratoolkit.current-centos_linux64.tar.gz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a typeface="Times New Roman" panose="02020603050405020304" pitchFamily="18" charset="0"/>
              </a:rPr>
              <a:t>- location of </a:t>
            </a:r>
            <a:r>
              <a:rPr lang="en-US" sz="1800" dirty="0" err="1">
                <a:ea typeface="Times New Roman" panose="02020603050405020304" pitchFamily="18" charset="0"/>
              </a:rPr>
              <a:t>fastq</a:t>
            </a:r>
            <a:r>
              <a:rPr lang="en-US" sz="1800" dirty="0">
                <a:ea typeface="Times New Roman" panose="02020603050405020304" pitchFamily="18" charset="0"/>
              </a:rPr>
              <a:t>-dump and other commands: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~/[user_name]/sra-toolkit/bin/fastq-dump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1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75758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Let’s download genomes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360" y="1124329"/>
            <a:ext cx="792224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as contigs to run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r>
              <a:rPr lang="en-US" sz="2000" dirty="0"/>
              <a:t>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go to </a:t>
            </a:r>
            <a:r>
              <a:rPr lang="en-US" sz="2000" dirty="0">
                <a:hlinkClick r:id="rId2"/>
              </a:rPr>
              <a:t>https://www.ncbi.nlm.nih.gov/genome/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type the species: </a:t>
            </a:r>
            <a:r>
              <a:rPr lang="en-US" sz="2000" i="1" dirty="0"/>
              <a:t>Acinetobacter baumannii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Select: Genome Assembly and Annotation report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type the isolate: AB4052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click on LRED01 in WGS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" y="4114584"/>
            <a:ext cx="9147770" cy="23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0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887" y="461095"/>
            <a:ext cx="874827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Download a short read archive (SRA) from NCBI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~/[user_name]/sra-toolkit/bin/fastq-dump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- go to the /bin directory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- Since the documentation is pretty minimal, here is the command line to type: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./</a:t>
            </a:r>
            <a:r>
              <a:rPr lang="en-US" sz="1800" dirty="0" err="1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fastq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-dump --</a:t>
            </a:r>
            <a:r>
              <a:rPr lang="en-US" sz="1800" dirty="0" err="1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outdir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~/bodo.2/</a:t>
            </a:r>
            <a:r>
              <a:rPr lang="en-US" sz="1800" dirty="0" err="1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Bhinzii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fastq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--skip-technical  --</a:t>
            </a:r>
            <a:r>
              <a:rPr lang="en-US" sz="1800" dirty="0" err="1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readids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--</a:t>
            </a:r>
            <a:r>
              <a:rPr lang="en-US" sz="1800" dirty="0" err="1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dumpbase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--split-files --clip SRR_ID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AA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# ./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fastq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-dump – start the command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fastq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-dump in the current directory “./”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# --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outdir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– specify the output directory, here 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~/bodo.2/</a:t>
            </a:r>
            <a:r>
              <a:rPr lang="en-US" sz="1800" dirty="0" err="1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Bholmesii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fastq</a:t>
            </a:r>
            <a:r>
              <a:rPr lang="en-US" sz="1800" dirty="0">
                <a:solidFill>
                  <a:srgbClr val="00AA00"/>
                </a:solidFill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# --skip-technical – dump only biological reads, skip info such as: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highlight>
                  <a:srgbClr val="C0C0C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Application Read Forward -&gt; Technical Read Forward &lt;- Application Read Reverse - Technical Read Reverse.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# --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readids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– append the real read-ID after spot ID ‘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accession.spot.readid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’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# --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dumpbase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– formats sequence using base space (default other than </a:t>
            </a:r>
            <a:r>
              <a:rPr lang="en-US" sz="18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SOLiD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# --split-files – Dump each read into separate file. Files will receive suffix corresponding to read number.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# --clip SRR_ID – change the SRR_ID to whatever the ID is, e.g.  SRR942665</a:t>
            </a:r>
          </a:p>
        </p:txBody>
      </p:sp>
    </p:spTree>
    <p:extLst>
      <p:ext uri="{BB962C8B-B14F-4D97-AF65-F5344CB8AC3E}">
        <p14:creationId xmlns:p14="http://schemas.microsoft.com/office/powerpoint/2010/main" val="160600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887" y="461095"/>
            <a:ext cx="874827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Download a short read archive (SRA) from NCBI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Times New Roman" panose="02020603050405020304" pitchFamily="18" charset="0"/>
              </a:rPr>
              <a:t>Let’s assume we downloaded the paired reads: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Times New Roman" panose="02020603050405020304" pitchFamily="18" charset="0"/>
              </a:rPr>
              <a:t>SRR942665_1.fastq and SRR942665_2.fastq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Times New Roman" panose="02020603050405020304" pitchFamily="18" charset="0"/>
              </a:rPr>
              <a:t>Let’s have a look at the 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FASTQ</a:t>
            </a:r>
            <a:r>
              <a:rPr lang="en-US" sz="1800" dirty="0">
                <a:ea typeface="Times New Roman" panose="02020603050405020304" pitchFamily="18" charset="0"/>
              </a:rPr>
              <a:t> format, it’s in 4 lines: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@SEQ_ID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ighlight>
                  <a:srgbClr val="C0C0C0"/>
                </a:highlight>
                <a:latin typeface="Calibri" panose="020F0502020204030204" pitchFamily="34" charset="0"/>
              </a:rPr>
              <a:t>SEQUENCE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+ (sometimes with </a:t>
            </a:r>
            <a:r>
              <a:rPr lang="en-US" sz="1800" dirty="0" err="1"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seqID</a:t>
            </a:r>
            <a:r>
              <a:rPr lang="en-US" sz="1800" dirty="0"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again)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QUALITY_SCORES_FOR_ALL_NUCLEOTIDES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e.g.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@SRR942665.3.1 SOLEXA4:47:D1RLFACXX:6:1101:2945:2102 length=101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TTCTGTGGAAAGGTGAGGTCATCGACGTCGGCGTGCGCCTCGGCGCGCAGGCCCACTTTGTCCAGGCAGTCCCAGGCCAGGGCGCGCGCATCGGCCAGGCC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CCCFFDFFHHFHHIGGIIAEEHHJHGIJJJJIG@AGGIHGIGEADDDDDBDDBDBBBDDDDCDCCCBBBCDDDDC@BDDBBDDBBBBBBB@B&lt;@DBDABBD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quality value characters in left-to-right increasing order of quality (</a:t>
            </a:r>
            <a:r>
              <a:rPr lang="en-US" sz="1800" dirty="0">
                <a:hlinkClick r:id="rId2"/>
              </a:rPr>
              <a:t>ASCII</a:t>
            </a:r>
            <a:r>
              <a:rPr lang="en-US" sz="1800" dirty="0"/>
              <a:t>):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ighlight>
                  <a:srgbClr val="C0C0C0"/>
                </a:highlight>
              </a:rPr>
              <a:t>#$%&amp;'()*+,-./0123456789:;&lt;=&gt;?@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highlight>
                  <a:srgbClr val="C0C0C0"/>
                </a:highlight>
              </a:rPr>
              <a:t>ABCDEFGHIJKLMNOPQRSTUVWXYZ[\]^_`</a:t>
            </a:r>
            <a:r>
              <a:rPr lang="en-US" sz="1800" dirty="0" err="1">
                <a:highlight>
                  <a:srgbClr val="C0C0C0"/>
                </a:highlight>
              </a:rPr>
              <a:t>abcdefghijklmnopqrstuvwxyz</a:t>
            </a:r>
            <a:r>
              <a:rPr lang="en-US" sz="1800" dirty="0">
                <a:highlight>
                  <a:srgbClr val="C0C0C0"/>
                </a:highlight>
              </a:rPr>
              <a:t>{|}~</a:t>
            </a:r>
          </a:p>
        </p:txBody>
      </p:sp>
    </p:spTree>
    <p:extLst>
      <p:ext uri="{BB962C8B-B14F-4D97-AF65-F5344CB8AC3E}">
        <p14:creationId xmlns:p14="http://schemas.microsoft.com/office/powerpoint/2010/main" val="2041815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935" y="461095"/>
            <a:ext cx="888222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Download a short read archive (SRA) from NCBI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Times New Roman" panose="02020603050405020304" pitchFamily="18" charset="0"/>
              </a:rPr>
              <a:t>Join the paired reads: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Times New Roman" panose="02020603050405020304" pitchFamily="18" charset="0"/>
              </a:rPr>
              <a:t>SRR942665_1.fastq and SRR942665_2.fastq   using 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FLASH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a typeface="Times New Roman" panose="02020603050405020304" pitchFamily="18" charset="0"/>
              </a:rPr>
              <a:t>Magoc</a:t>
            </a:r>
            <a:r>
              <a:rPr lang="en-US" sz="1800" dirty="0">
                <a:ea typeface="Times New Roman" panose="02020603050405020304" pitchFamily="18" charset="0"/>
              </a:rPr>
              <a:t> and </a:t>
            </a:r>
            <a:r>
              <a:rPr lang="en-US" sz="1800" dirty="0" err="1">
                <a:ea typeface="Times New Roman" panose="02020603050405020304" pitchFamily="18" charset="0"/>
              </a:rPr>
              <a:t>Salzberg</a:t>
            </a:r>
            <a:r>
              <a:rPr lang="en-US" sz="1800" dirty="0">
                <a:ea typeface="Times New Roman" panose="02020603050405020304" pitchFamily="18" charset="0"/>
              </a:rPr>
              <a:t> (2011). FLASH: fast length adjustment of short reads to improve genome assemblies. </a:t>
            </a:r>
            <a:r>
              <a:rPr lang="en-US" sz="1800" i="1" dirty="0">
                <a:ea typeface="Times New Roman" panose="02020603050405020304" pitchFamily="18" charset="0"/>
              </a:rPr>
              <a:t>Bioinformatics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a typeface="Times New Roman" panose="02020603050405020304" pitchFamily="18" charset="0"/>
              </a:rPr>
              <a:t>27</a:t>
            </a:r>
            <a:r>
              <a:rPr lang="en-US" sz="1800" dirty="0">
                <a:ea typeface="Times New Roman" panose="02020603050405020304" pitchFamily="18" charset="0"/>
              </a:rPr>
              <a:t>: 2957-2963.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+mn-l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very accurate and fast tool to merge overlapping paired-end reads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Merged read pairs result in unpaired longer reads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Longer reads are more desired in genome assembly and analysis processes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flash &lt;mates1.fastq&gt; &lt;mates2.fastq&gt; [-m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minOverlap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[-M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maxOverlap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[-x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mismatchRatio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flash SRR942665_1.fastq SRR942665_2.fastq –m 10 –M 100 –x 0.1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results in: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out.extendedFrags.fastq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out.notCombined_1.fastq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out.notCombined_1.fastq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out.hist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out.histogram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63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61" y="450821"/>
            <a:ext cx="88822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Download a short read archive (SRA) from NCBI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Times New Roman" panose="02020603050405020304" pitchFamily="18" charset="0"/>
              </a:rPr>
              <a:t>Joined paired reads in: 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out.extendedFrags.fastq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rename:  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mv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out.extendedFrags.fastq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SRR942665_joined.fastq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Let’s extract the reads for a certain membrane transporter gene (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locus_tag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BB1335 in </a:t>
            </a:r>
            <a:r>
              <a:rPr lang="en-US" sz="1800" i="1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B. bronchiseptica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RB50) to check for a frameshift mutation in this </a:t>
            </a:r>
            <a:r>
              <a:rPr lang="en-US" sz="1800" i="1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B. </a:t>
            </a:r>
            <a:r>
              <a:rPr lang="en-US" sz="1800" i="1" dirty="0" err="1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hinzii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genome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using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lastZ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YASRA </a:t>
            </a:r>
            <a:endParaRPr lang="en-US" sz="1800" dirty="0">
              <a:latin typeface="+mn-l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Harris, R.S. (2007) Improved pairwise alignment of genomic DNA. Ph.D. Thesis, The Pennsylvania State University. (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http://www.bx.psu.edu/~rsharris/lastz/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Expected length without frameshift:	1416 bp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Expected length with -1 frameshift: 	1415 bp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Let’s dig in: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cat SRR942665_joined.fastq | …</a:t>
            </a:r>
          </a:p>
        </p:txBody>
      </p:sp>
    </p:spTree>
    <p:extLst>
      <p:ext uri="{BB962C8B-B14F-4D97-AF65-F5344CB8AC3E}">
        <p14:creationId xmlns:p14="http://schemas.microsoft.com/office/powerpoint/2010/main" val="4110419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0821"/>
            <a:ext cx="914399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cat SRR942665_joined.fastq |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lastz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BB1335.fa[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nameparse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darkspace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/dev/stdin[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nameparse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=-full] --yasra90 --coverage=75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--ambiguous=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iupac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--format=general:name1,zstart1,end1,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name2,strand2,zstart2,end2,nucs2,quals2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grep -v "^#"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awk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-v FS="\t" '{print $0,$4}'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uniq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-u -f 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awk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-v FS="\t" -v OFS="\t" '{print $1,$2,$3,$4,$5,$6,$7,$8,$9}'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sort -k 2,2n -k 3,3n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~/bodo.1/bin/YASRA-2.33/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/assembler -r -o -c -h /dev/stdin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 Bhinzii5132_BB1335_consensus.fa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WOW!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DON’T PANIC !!!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Let’s walk through 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5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0821"/>
            <a:ext cx="91439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cat SRR942665_joined.fastq  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open file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lastz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BB1335.fa[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nameparse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darkspace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/dev/stdin[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nameparse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=-full]   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call the program </a:t>
            </a:r>
            <a:r>
              <a:rPr lang="en-US" sz="1800" dirty="0" err="1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lastz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which aligns the reads against sequence BB1335.fa, our target gene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--yasra90 --coverage=75  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min identity 90%, min length 75%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--ambiguous=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iupac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IUPAC Nucleotides allowed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--format=general:name1,zstart1,end1,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name2,strand2,zstart2,end2,nucs2,quals2 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format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name1,zstart1,end1 – our target sequence BB1335.fa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name2,nucs2,quals2 – sequencing reads to align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grep -v "^#"  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don’t select reads that start with bad quality</a:t>
            </a: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awk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-v FS="\t" '{print $0,$4}' 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print all $ plus $4 again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uniq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-u -f 8  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take only lines where field 8 ($8 = nucs2) is </a:t>
            </a:r>
            <a:r>
              <a:rPr lang="en-US" sz="1800" u="sng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unique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sequence = if duplicated sequence take only once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awk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-v FS="\t" -v OFS="\t" '{print $1,$2,$3,$4,$5,$6,$7,$8,$9}'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print all fields again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sort -k 2,2n -k 3,3n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sort by increasing position in target, first start then 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| ~/bodo.1/bin/YASRA-2.33/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/assembler -r -o -c -h /dev/stdin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run the assembler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 Bhinzii5132_BB1335_consensus.fa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save</a:t>
            </a:r>
          </a:p>
        </p:txBody>
      </p:sp>
    </p:spTree>
    <p:extLst>
      <p:ext uri="{BB962C8B-B14F-4D97-AF65-F5344CB8AC3E}">
        <p14:creationId xmlns:p14="http://schemas.microsoft.com/office/powerpoint/2010/main" val="16196954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498" y="450821"/>
            <a:ext cx="862001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Created consensus sequence: Bhinzii5132_BB1335_consensus.fa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&gt;Contig1_BB1335_0_1415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ATGCTATCGACCATATTTTCGTTTTCCTCGCTGTACTTCGCCACGCTGTTGATGTTGATC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GGCACGGGCCTGTTCAACACCTATATGGGCCTGACCCTGACGGCGAAATCCGTCAACGAA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GTCTGGATCGGCTCCATGATCGCAGGGTATTACCTCGGCCTGGTCTGCGGGGCGCGGCTG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GGCCACAAACTCATCATCCGGGTGGGCCATATCCGGGCCTTCGTGGCCTGCGCGGCCGTG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GCCACCAGCATGATCCTGCTGCAGGCCCAGATCGACTACCTGCCCATCTGGCTGCTGCTG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CGCCTGGTCTCGGGCATCATGATGGTGACCGAATTCATGGTCATCGAAAGCTGGCTCAAC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GAACAAACCGAAAACCGCCAGCGCGGCCGCGTATTCTCGGTGTACATGGTGGTCTCCGGC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CTGGGCACGGTGCTGGGACAGCTGGCGCTCACGCTCTACGGCGCGCTGGACGACGGGCCG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CTCATCCTGGTGGCCATGTGCCTGGTCCTGTGCCTGGTGCCCATCGCCGTGACGGCGCGC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TCGCACCCGCCCACGCCGCGTCCGGCGCCGCTGGACTTCTTCTTTTTCGTCAAGCGCGTG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CCGCTGGCCATGACGGTCCTGTTCGTGGCCGGCAACCTGAGTGGCGCCTTCTACGGGCTG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GCCCCGGTCTATGCCGCCAAGCATGGCCTGCAGACTTCCCAGGTGGCCTTGTTCGTCGCC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GTGTCCGTCACCGCCGGCCTGCTGTCGCAATGGCCCATCGGCTGGCTGTCCGACCGCGTC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AATCGCGCCGGCCTGATCCGTTTAACGCCGCCGTGCTGGTGCTGCTGCCCACGCTGATGT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GGGGCTGGCTGGACCTGCCTTTCTGGCTGCTGCTCTGCCTCTCGGCGCTGCTGGGCGTGC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TGCAGTTCACCCTCTATCCGCTGGGCGCGGCCCTGGCCAATGACCATGTGGAGGCCGAGC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GCCGGGTGAGCCTGAGCGCCGTGCTGCTGATGGTCTACGGGGTGGGCGCCTGCCTGGGCC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CGCTGGTCGCCGGCATCCTCATGTCGCTCGGCGGGCACGCCATGTACTACGTCTTCGTGC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CGGCCTGCGCCCTTATCCTGGTCTGGCGCGTGCGGCCCAGCGCCGTCACTGGCGTGCACC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AGGTCGAGGAGGCGCCGGTGCAATTCGTGCCCATGCCCGACACGCTGCAGTCCTCGCCCG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CCATGGTGGCCTTGGATCCCCGTGTGGATCCCGAGGTGGACCCGGCCATGGAGATGGTCA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CGCCCGAGGCCGGCGTGGTGCAGCCGCCGCCGCCGGCCGCCGAACCCGCTGCCGGCACGG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CGGCCTTCGACAACGTCGTGGCCGAGCCGGGCGAGCCGGCCACCGTCCTGTCCGCAGACG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GCGCGCCGAGTCCGCGCACAGGGACGGACGCCTGA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43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498" y="450821"/>
            <a:ext cx="862001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How many nucleotides?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Well, you know what to do: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“Bhinzii5132 consensus\n” &gt; Bhinzii5132_BB1335.fa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cat Bhinzii5132_BB1335_consensus.fa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'{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substr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($1,1,1) == "&gt;"){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"";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}else{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	printf"%s",$1;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} END{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"\n"}' \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Bhinzii5132_BB1335.fa</a:t>
            </a:r>
          </a:p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cat 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Bhinzii5132_BB1335.fa | </a:t>
            </a:r>
            <a:r>
              <a:rPr lang="en-US" sz="1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wc</a:t>
            </a: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-L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CC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</a:t>
            </a:r>
            <a:r>
              <a:rPr lang="en-US" sz="1800" dirty="0" err="1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wc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–L prints the length of the longest line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Result: 1415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That means, we are dealing with the frameshift gene variant</a:t>
            </a:r>
          </a:p>
        </p:txBody>
      </p:sp>
    </p:spTree>
    <p:extLst>
      <p:ext uri="{BB962C8B-B14F-4D97-AF65-F5344CB8AC3E}">
        <p14:creationId xmlns:p14="http://schemas.microsoft.com/office/powerpoint/2010/main" val="4056676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498" y="450821"/>
            <a:ext cx="862001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How many nucleotides?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Easier solution: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cat Bhinzii5132_BB1335_consensus.fa \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grep –v “&gt;” |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–d “\n” |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000CC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grep –v “&gt;” - select lines that do not contain “&gt;”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→ only sequence without </a:t>
            </a:r>
            <a:r>
              <a:rPr lang="en-US" sz="1800" dirty="0" err="1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fasta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header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</a:t>
            </a:r>
            <a:r>
              <a:rPr lang="en-US" sz="1800" dirty="0" err="1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–d “\n” - translate carriage return “\n” to nothing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→ concatenates all sequence lines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</a:t>
            </a:r>
            <a:r>
              <a:rPr lang="en-US" sz="1800" dirty="0" err="1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wc</a:t>
            </a: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- word count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→ 0	1	1415 (0 lines, 1 word, 1415 characters)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or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cat Bhinzii5132_BB1335_consensus.fa \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grep –v “&gt;” |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–d “\n” |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–L</a:t>
            </a:r>
          </a:p>
          <a:p>
            <a:r>
              <a:rPr lang="en-US" sz="18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returns number of characters in longest line: 1415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CC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9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>
            <a:extLst>
              <a:ext uri="{FF2B5EF4-FFF2-40B4-BE49-F238E27FC236}">
                <a16:creationId xmlns:a16="http://schemas.microsoft.com/office/drawing/2014/main" id="{DEFE1EAF-DB8F-4426-98DE-0168667EA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6" y="1933666"/>
            <a:ext cx="78534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>
                <a:latin typeface="Segoe Script" panose="020B0504020000000003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872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75758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Let’s download genomes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353" y="1129553"/>
            <a:ext cx="7922240" cy="143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click on LRED01.1.fsa_nt.gz, download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unpack: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LRED01.1.fsa_nt.gz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rename: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mv LRED01.1.fsa_nt LRED01.1.fsa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8" y="2957870"/>
            <a:ext cx="6398326" cy="36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8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75758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We get</a:t>
            </a:r>
            <a:endParaRPr lang="en-US" altLang="en-US" sz="24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1" y="2135361"/>
            <a:ext cx="6819900" cy="392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869"/>
            <a:ext cx="9144000" cy="554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1123" y="2028585"/>
            <a:ext cx="2635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&gt;</a:t>
            </a:r>
            <a:r>
              <a:rPr lang="en-US" sz="1600" dirty="0" err="1"/>
              <a:t>fasta</a:t>
            </a:r>
            <a:r>
              <a:rPr lang="en-US" sz="1600" dirty="0"/>
              <a:t> header </a:t>
            </a:r>
            <a:r>
              <a:rPr lang="en-US" sz="1600" dirty="0" err="1"/>
              <a:t>contig</a:t>
            </a:r>
            <a:r>
              <a:rPr lang="en-US" sz="1600" dirty="0"/>
              <a:t> 1</a:t>
            </a:r>
          </a:p>
          <a:p>
            <a:r>
              <a:rPr lang="en-US" sz="1600" dirty="0"/>
              <a:t>sequence</a:t>
            </a:r>
          </a:p>
          <a:p>
            <a:r>
              <a:rPr lang="en-US" sz="1600" dirty="0"/>
              <a:t>&gt;</a:t>
            </a:r>
            <a:r>
              <a:rPr lang="en-US" sz="1600" dirty="0" err="1"/>
              <a:t>fasta</a:t>
            </a:r>
            <a:r>
              <a:rPr lang="en-US" sz="1600" dirty="0"/>
              <a:t> header contig2</a:t>
            </a:r>
          </a:p>
          <a:p>
            <a:r>
              <a:rPr lang="en-US" sz="1600" dirty="0"/>
              <a:t>sequence</a:t>
            </a:r>
          </a:p>
          <a:p>
            <a:r>
              <a:rPr lang="en-US" sz="1600" dirty="0"/>
              <a:t>&gt;</a:t>
            </a:r>
            <a:r>
              <a:rPr lang="en-US" sz="1600" dirty="0" err="1"/>
              <a:t>fasta</a:t>
            </a:r>
            <a:r>
              <a:rPr lang="en-US" sz="1600" dirty="0"/>
              <a:t> header </a:t>
            </a:r>
            <a:r>
              <a:rPr lang="en-US" sz="1600" dirty="0" err="1"/>
              <a:t>contig</a:t>
            </a:r>
            <a:r>
              <a:rPr lang="en-US" sz="1600" dirty="0"/>
              <a:t> 3</a:t>
            </a:r>
          </a:p>
          <a:p>
            <a:r>
              <a:rPr lang="en-US" sz="1600" dirty="0"/>
              <a:t>sequence</a:t>
            </a:r>
          </a:p>
          <a:p>
            <a:r>
              <a:rPr lang="en-US" sz="16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96311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75758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Let’s download genomes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930" y="1121869"/>
            <a:ext cx="792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 the same for strain AB5711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0" y="1660231"/>
            <a:ext cx="5276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8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75758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We get</a:t>
            </a:r>
            <a:endParaRPr lang="en-US" altLang="en-US" sz="2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70709"/>
          <a:stretch/>
        </p:blipFill>
        <p:spPr>
          <a:xfrm>
            <a:off x="930408" y="1152605"/>
            <a:ext cx="7467600" cy="11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4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329653"/>
            <a:ext cx="9144000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Let’s assume we ran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blastall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and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MSPcrunch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:</a:t>
            </a:r>
          </a:p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complete genome against genome in contigs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039" y="1175658"/>
            <a:ext cx="2435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is what we get: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" y="1636700"/>
            <a:ext cx="8976690" cy="3843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039" y="5763025"/>
            <a:ext cx="483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hits against the </a:t>
            </a:r>
            <a:r>
              <a:rPr lang="en-US" sz="2800" u="sng" dirty="0"/>
              <a:t>first </a:t>
            </a:r>
            <a:r>
              <a:rPr lang="en-US" sz="2800" u="sng" dirty="0" err="1"/>
              <a:t>contig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572528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5791</TotalTime>
  <Words>4689</Words>
  <Application>Microsoft Office PowerPoint</Application>
  <PresentationFormat>On-screen Show (4:3)</PresentationFormat>
  <Paragraphs>1521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MS PGothic</vt:lpstr>
      <vt:lpstr>Arial</vt:lpstr>
      <vt:lpstr>Arial (Body)</vt:lpstr>
      <vt:lpstr>Calibri</vt:lpstr>
      <vt:lpstr>Courier New</vt:lpstr>
      <vt:lpstr>Segoe Script</vt:lpstr>
      <vt:lpstr>Times New Roman</vt:lpstr>
      <vt:lpstr>Wingdings</vt:lpstr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Bodo</dc:creator>
  <cp:lastModifiedBy>Bodo Linz</cp:lastModifiedBy>
  <cp:revision>216</cp:revision>
  <dcterms:created xsi:type="dcterms:W3CDTF">2015-04-29T20:57:03Z</dcterms:created>
  <dcterms:modified xsi:type="dcterms:W3CDTF">2018-09-26T16:16:56Z</dcterms:modified>
</cp:coreProperties>
</file>